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6" r:id="rId2"/>
    <p:sldId id="305" r:id="rId3"/>
    <p:sldId id="306" r:id="rId4"/>
    <p:sldId id="260" r:id="rId5"/>
    <p:sldId id="259" r:id="rId6"/>
    <p:sldId id="268" r:id="rId7"/>
    <p:sldId id="261" r:id="rId8"/>
    <p:sldId id="257" r:id="rId9"/>
    <p:sldId id="282" r:id="rId10"/>
    <p:sldId id="309" r:id="rId11"/>
    <p:sldId id="310" r:id="rId12"/>
    <p:sldId id="311" r:id="rId13"/>
    <p:sldId id="276" r:id="rId14"/>
    <p:sldId id="313" r:id="rId15"/>
    <p:sldId id="314" r:id="rId16"/>
    <p:sldId id="316" r:id="rId17"/>
    <p:sldId id="317" r:id="rId18"/>
    <p:sldId id="319" r:id="rId19"/>
    <p:sldId id="318" r:id="rId20"/>
    <p:sldId id="281" r:id="rId21"/>
  </p:sldIdLst>
  <p:sldSz cx="9144000" cy="5143500" type="screen16x9"/>
  <p:notesSz cx="6858000" cy="9144000"/>
  <p:embeddedFontLst>
    <p:embeddedFont>
      <p:font typeface="Montserrat ExtraBold" charset="0"/>
      <p:bold r:id="rId23"/>
      <p:boldItalic r:id="rId24"/>
    </p:embeddedFont>
    <p:embeddedFont>
      <p:font typeface="Montserrat" charset="0"/>
      <p:regular r:id="rId25"/>
      <p:bold r:id="rId26"/>
      <p:italic r:id="rId27"/>
      <p:boldItalic r:id="rId28"/>
    </p:embeddedFont>
    <p:embeddedFont>
      <p:font typeface="맑은 고딕" pitchFamily="34" charset="-127"/>
      <p:regular r:id="rId29"/>
      <p:bold r:id="rId30"/>
    </p:embeddedFont>
    <p:embeddedFont>
      <p:font typeface="Montserrat Light"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510A03E-0C08-4A91-97F0-003E928FC3EC}">
  <a:tblStyle styleId="{4510A03E-0C08-4A91-97F0-003E928FC3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15071d22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15071d22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15071d22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15071d22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1478115a7_1_17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71478115a7_1_17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1478115a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1478115a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715071d22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715071d2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715071d22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715071d2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13f2e7b1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13f2e7b1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13f2e7b1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13f2e7b1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1478115a7_1_17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1478115a7_1_17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15071d22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15071d2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15071d22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15071d22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15071d22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15071d22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71478115a7_1_17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71478115a7_1_17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4800" y="-22200"/>
            <a:ext cx="7341600" cy="520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88325" y="2056650"/>
            <a:ext cx="4878000" cy="10302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lnSpc>
                <a:spcPct val="90000"/>
              </a:lnSpc>
              <a:spcBef>
                <a:spcPts val="0"/>
              </a:spcBef>
              <a:spcAft>
                <a:spcPts val="0"/>
              </a:spcAft>
              <a:buClr>
                <a:schemeClr val="accent1"/>
              </a:buClr>
              <a:buSzPts val="5200"/>
              <a:buNone/>
              <a:defRPr sz="5200">
                <a:solidFill>
                  <a:schemeClr val="accent1"/>
                </a:solidFill>
              </a:defRPr>
            </a:lvl2pPr>
            <a:lvl3pPr lvl="2" algn="ctr">
              <a:lnSpc>
                <a:spcPct val="90000"/>
              </a:lnSpc>
              <a:spcBef>
                <a:spcPts val="0"/>
              </a:spcBef>
              <a:spcAft>
                <a:spcPts val="0"/>
              </a:spcAft>
              <a:buClr>
                <a:schemeClr val="accent1"/>
              </a:buClr>
              <a:buSzPts val="5200"/>
              <a:buNone/>
              <a:defRPr sz="5200">
                <a:solidFill>
                  <a:schemeClr val="accent1"/>
                </a:solidFill>
              </a:defRPr>
            </a:lvl3pPr>
            <a:lvl4pPr lvl="3" algn="ctr">
              <a:lnSpc>
                <a:spcPct val="90000"/>
              </a:lnSpc>
              <a:spcBef>
                <a:spcPts val="0"/>
              </a:spcBef>
              <a:spcAft>
                <a:spcPts val="0"/>
              </a:spcAft>
              <a:buClr>
                <a:schemeClr val="accent1"/>
              </a:buClr>
              <a:buSzPts val="5200"/>
              <a:buNone/>
              <a:defRPr sz="5200">
                <a:solidFill>
                  <a:schemeClr val="accent1"/>
                </a:solidFill>
              </a:defRPr>
            </a:lvl4pPr>
            <a:lvl5pPr lvl="4" algn="ctr">
              <a:lnSpc>
                <a:spcPct val="90000"/>
              </a:lnSpc>
              <a:spcBef>
                <a:spcPts val="0"/>
              </a:spcBef>
              <a:spcAft>
                <a:spcPts val="0"/>
              </a:spcAft>
              <a:buClr>
                <a:schemeClr val="accent1"/>
              </a:buClr>
              <a:buSzPts val="5200"/>
              <a:buNone/>
              <a:defRPr sz="5200">
                <a:solidFill>
                  <a:schemeClr val="accent1"/>
                </a:solidFill>
              </a:defRPr>
            </a:lvl5pPr>
            <a:lvl6pPr lvl="5" algn="ctr">
              <a:lnSpc>
                <a:spcPct val="90000"/>
              </a:lnSpc>
              <a:spcBef>
                <a:spcPts val="0"/>
              </a:spcBef>
              <a:spcAft>
                <a:spcPts val="0"/>
              </a:spcAft>
              <a:buClr>
                <a:schemeClr val="accent1"/>
              </a:buClr>
              <a:buSzPts val="5200"/>
              <a:buNone/>
              <a:defRPr sz="5200">
                <a:solidFill>
                  <a:schemeClr val="accent1"/>
                </a:solidFill>
              </a:defRPr>
            </a:lvl6pPr>
            <a:lvl7pPr lvl="6" algn="ctr">
              <a:lnSpc>
                <a:spcPct val="90000"/>
              </a:lnSpc>
              <a:spcBef>
                <a:spcPts val="0"/>
              </a:spcBef>
              <a:spcAft>
                <a:spcPts val="0"/>
              </a:spcAft>
              <a:buClr>
                <a:schemeClr val="accent1"/>
              </a:buClr>
              <a:buSzPts val="5200"/>
              <a:buNone/>
              <a:defRPr sz="5200">
                <a:solidFill>
                  <a:schemeClr val="accent1"/>
                </a:solidFill>
              </a:defRPr>
            </a:lvl7pPr>
            <a:lvl8pPr lvl="7" algn="ctr">
              <a:lnSpc>
                <a:spcPct val="90000"/>
              </a:lnSpc>
              <a:spcBef>
                <a:spcPts val="0"/>
              </a:spcBef>
              <a:spcAft>
                <a:spcPts val="0"/>
              </a:spcAft>
              <a:buClr>
                <a:schemeClr val="accent1"/>
              </a:buClr>
              <a:buSzPts val="5200"/>
              <a:buNone/>
              <a:defRPr sz="5200">
                <a:solidFill>
                  <a:schemeClr val="accent1"/>
                </a:solidFill>
              </a:defRPr>
            </a:lvl8pPr>
            <a:lvl9pPr lvl="8" algn="ctr">
              <a:lnSpc>
                <a:spcPct val="90000"/>
              </a:lnSpc>
              <a:spcBef>
                <a:spcPts val="0"/>
              </a:spcBef>
              <a:spcAft>
                <a:spcPts val="0"/>
              </a:spcAft>
              <a:buClr>
                <a:schemeClr val="accent1"/>
              </a:buClr>
              <a:buSzPts val="5200"/>
              <a:buNone/>
              <a:defRPr sz="5200">
                <a:solidFill>
                  <a:schemeClr val="accent1"/>
                </a:solidFill>
              </a:defRPr>
            </a:lvl9pPr>
          </a:lstStyle>
          <a:p>
            <a:endParaRPr/>
          </a:p>
        </p:txBody>
      </p:sp>
      <p:sp>
        <p:nvSpPr>
          <p:cNvPr id="12" name="Google Shape;12;p2"/>
          <p:cNvSpPr txBox="1">
            <a:spLocks noGrp="1"/>
          </p:cNvSpPr>
          <p:nvPr>
            <p:ph type="subTitle" idx="1"/>
          </p:nvPr>
        </p:nvSpPr>
        <p:spPr>
          <a:xfrm>
            <a:off x="888325" y="4399261"/>
            <a:ext cx="34308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
  <p:cSld name="TITLE_ONLY_1_2">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7"/>
          <p:cNvSpPr txBox="1">
            <a:spLocks noGrp="1"/>
          </p:cNvSpPr>
          <p:nvPr>
            <p:ph type="title" idx="2"/>
          </p:nvPr>
        </p:nvSpPr>
        <p:spPr>
          <a:xfrm>
            <a:off x="12956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1" name="Google Shape;121;p17"/>
          <p:cNvSpPr txBox="1">
            <a:spLocks noGrp="1"/>
          </p:cNvSpPr>
          <p:nvPr>
            <p:ph type="subTitle" idx="1"/>
          </p:nvPr>
        </p:nvSpPr>
        <p:spPr>
          <a:xfrm>
            <a:off x="12956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7"/>
          <p:cNvSpPr txBox="1">
            <a:spLocks noGrp="1"/>
          </p:cNvSpPr>
          <p:nvPr>
            <p:ph type="title" idx="3"/>
          </p:nvPr>
        </p:nvSpPr>
        <p:spPr>
          <a:xfrm>
            <a:off x="5044000" y="3784275"/>
            <a:ext cx="2804400" cy="6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3" name="Google Shape;123;p17"/>
          <p:cNvSpPr txBox="1">
            <a:spLocks noGrp="1"/>
          </p:cNvSpPr>
          <p:nvPr>
            <p:ph type="subTitle" idx="4"/>
          </p:nvPr>
        </p:nvSpPr>
        <p:spPr>
          <a:xfrm>
            <a:off x="5044000" y="2558450"/>
            <a:ext cx="2804400" cy="117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7"/>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7"/>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26" name="Google Shape;126;p1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27" name="Google Shape;127;p17"/>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
        <p:nvSpPr>
          <p:cNvPr id="128" name="Google Shape;128;p17"/>
          <p:cNvSpPr/>
          <p:nvPr/>
        </p:nvSpPr>
        <p:spPr>
          <a:xfrm>
            <a:off x="4522375" y="0"/>
            <a:ext cx="4634100" cy="147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1">
  <p:cSld name="CAPTION_ONLY_1">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7" name="Google Shape;157;p20"/>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58" name="Google Shape;158;p20"/>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59" name="Google Shape;159;p20"/>
          <p:cNvSpPr/>
          <p:nvPr/>
        </p:nvSpPr>
        <p:spPr>
          <a:xfrm>
            <a:off x="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4938750" y="1183975"/>
            <a:ext cx="4205400" cy="327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CAPTION_ONLY_2">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3" name="Google Shape;163;p21"/>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64" name="Google Shape;164;p21"/>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65" name="Google Shape;165;p21"/>
          <p:cNvSpPr txBox="1">
            <a:spLocks noGrp="1"/>
          </p:cNvSpPr>
          <p:nvPr>
            <p:ph type="title" idx="2"/>
          </p:nvPr>
        </p:nvSpPr>
        <p:spPr>
          <a:xfrm>
            <a:off x="5746088" y="1725825"/>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6" name="Google Shape;166;p21"/>
          <p:cNvSpPr txBox="1">
            <a:spLocks noGrp="1"/>
          </p:cNvSpPr>
          <p:nvPr>
            <p:ph type="subTitle" idx="1"/>
          </p:nvPr>
        </p:nvSpPr>
        <p:spPr>
          <a:xfrm>
            <a:off x="5746087" y="2001025"/>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7" name="Google Shape;167;p21"/>
          <p:cNvSpPr txBox="1">
            <a:spLocks noGrp="1"/>
          </p:cNvSpPr>
          <p:nvPr>
            <p:ph type="title" idx="3"/>
          </p:nvPr>
        </p:nvSpPr>
        <p:spPr>
          <a:xfrm>
            <a:off x="5746088" y="3347598"/>
            <a:ext cx="2675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8" name="Google Shape;168;p21"/>
          <p:cNvSpPr txBox="1">
            <a:spLocks noGrp="1"/>
          </p:cNvSpPr>
          <p:nvPr>
            <p:ph type="subTitle" idx="4"/>
          </p:nvPr>
        </p:nvSpPr>
        <p:spPr>
          <a:xfrm>
            <a:off x="5746087" y="3622800"/>
            <a:ext cx="2528700" cy="53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9" name="Google Shape;169;p21"/>
          <p:cNvSpPr txBox="1">
            <a:spLocks noGrp="1"/>
          </p:cNvSpPr>
          <p:nvPr>
            <p:ph type="title" idx="5"/>
          </p:nvPr>
        </p:nvSpPr>
        <p:spPr>
          <a:xfrm>
            <a:off x="722513" y="1725825"/>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70" name="Google Shape;170;p21"/>
          <p:cNvSpPr txBox="1">
            <a:spLocks noGrp="1"/>
          </p:cNvSpPr>
          <p:nvPr>
            <p:ph type="subTitle" idx="6"/>
          </p:nvPr>
        </p:nvSpPr>
        <p:spPr>
          <a:xfrm>
            <a:off x="869137" y="2001025"/>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71" name="Google Shape;171;p21"/>
          <p:cNvSpPr txBox="1">
            <a:spLocks noGrp="1"/>
          </p:cNvSpPr>
          <p:nvPr>
            <p:ph type="title" idx="7"/>
          </p:nvPr>
        </p:nvSpPr>
        <p:spPr>
          <a:xfrm>
            <a:off x="722513" y="3347598"/>
            <a:ext cx="2675400" cy="354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72" name="Google Shape;172;p21"/>
          <p:cNvSpPr txBox="1">
            <a:spLocks noGrp="1"/>
          </p:cNvSpPr>
          <p:nvPr>
            <p:ph type="subTitle" idx="8"/>
          </p:nvPr>
        </p:nvSpPr>
        <p:spPr>
          <a:xfrm>
            <a:off x="869137" y="3622800"/>
            <a:ext cx="2528700" cy="53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3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73" name="Google Shape;173;p21"/>
          <p:cNvSpPr/>
          <p:nvPr/>
        </p:nvSpPr>
        <p:spPr>
          <a:xfrm>
            <a:off x="3738600" y="1533525"/>
            <a:ext cx="1666800" cy="280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text">
  <p:cSld name="CAPTION_ONLY_1_1">
    <p:spTree>
      <p:nvGrpSpPr>
        <p:cNvPr id="1" name="Shape 174"/>
        <p:cNvGrpSpPr/>
        <p:nvPr/>
      </p:nvGrpSpPr>
      <p:grpSpPr>
        <a:xfrm>
          <a:off x="0" y="0"/>
          <a:ext cx="0" cy="0"/>
          <a:chOff x="0" y="0"/>
          <a:chExt cx="0" cy="0"/>
        </a:xfrm>
      </p:grpSpPr>
      <p:sp>
        <p:nvSpPr>
          <p:cNvPr id="175" name="Google Shape;175;p22"/>
          <p:cNvSpPr/>
          <p:nvPr/>
        </p:nvSpPr>
        <p:spPr>
          <a:xfrm>
            <a:off x="-13950" y="2683850"/>
            <a:ext cx="3056700" cy="2459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6490450" y="0"/>
            <a:ext cx="2653500" cy="28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79" name="Google Shape;179;p22"/>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
        <p:nvSpPr>
          <p:cNvPr id="180" name="Google Shape;180;p22"/>
          <p:cNvSpPr txBox="1">
            <a:spLocks noGrp="1"/>
          </p:cNvSpPr>
          <p:nvPr>
            <p:ph type="subTitle" idx="1"/>
          </p:nvPr>
        </p:nvSpPr>
        <p:spPr>
          <a:xfrm>
            <a:off x="705225" y="1241225"/>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22"/>
          <p:cNvSpPr txBox="1">
            <a:spLocks noGrp="1"/>
          </p:cNvSpPr>
          <p:nvPr>
            <p:ph type="subTitle" idx="2"/>
          </p:nvPr>
        </p:nvSpPr>
        <p:spPr>
          <a:xfrm>
            <a:off x="5643600" y="3318500"/>
            <a:ext cx="2795100" cy="10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p:cSld name="ONE_COLUMN_TEXT_1_1">
    <p:spTree>
      <p:nvGrpSpPr>
        <p:cNvPr id="1" name="Shape 182"/>
        <p:cNvGrpSpPr/>
        <p:nvPr/>
      </p:nvGrpSpPr>
      <p:grpSpPr>
        <a:xfrm>
          <a:off x="0" y="0"/>
          <a:ext cx="0" cy="0"/>
          <a:chOff x="0" y="0"/>
          <a:chExt cx="0" cy="0"/>
        </a:xfrm>
      </p:grpSpPr>
      <p:sp>
        <p:nvSpPr>
          <p:cNvPr id="183" name="Google Shape;183;p23"/>
          <p:cNvSpPr/>
          <p:nvPr/>
        </p:nvSpPr>
        <p:spPr>
          <a:xfrm>
            <a:off x="5792550" y="0"/>
            <a:ext cx="33516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3"/>
          <p:cNvSpPr txBox="1">
            <a:spLocks noGrp="1"/>
          </p:cNvSpPr>
          <p:nvPr>
            <p:ph type="body" idx="1"/>
          </p:nvPr>
        </p:nvSpPr>
        <p:spPr>
          <a:xfrm>
            <a:off x="705225" y="1497050"/>
            <a:ext cx="4366800" cy="307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5" name="Google Shape;185;p23"/>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3"/>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FFFFFF"/>
                </a:solidFill>
              </a:rPr>
              <a:t>COVID-19</a:t>
            </a:r>
            <a:endParaRPr sz="900">
              <a:solidFill>
                <a:srgbClr val="FFFFFF"/>
              </a:solidFill>
            </a:endParaRPr>
          </a:p>
        </p:txBody>
      </p:sp>
      <p:cxnSp>
        <p:nvCxnSpPr>
          <p:cNvPr id="187" name="Google Shape;187;p23"/>
          <p:cNvCxnSpPr/>
          <p:nvPr/>
        </p:nvCxnSpPr>
        <p:spPr>
          <a:xfrm rot="10800000">
            <a:off x="5757525" y="4940300"/>
            <a:ext cx="2834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 Credits">
  <p:cSld name="ONE_COLUMN_TEXT_1_2">
    <p:spTree>
      <p:nvGrpSpPr>
        <p:cNvPr id="1" name="Shape 198"/>
        <p:cNvGrpSpPr/>
        <p:nvPr/>
      </p:nvGrpSpPr>
      <p:grpSpPr>
        <a:xfrm>
          <a:off x="0" y="0"/>
          <a:ext cx="0" cy="0"/>
          <a:chOff x="0" y="0"/>
          <a:chExt cx="0" cy="0"/>
        </a:xfrm>
      </p:grpSpPr>
      <p:sp>
        <p:nvSpPr>
          <p:cNvPr id="199" name="Google Shape;199;p25"/>
          <p:cNvSpPr/>
          <p:nvPr/>
        </p:nvSpPr>
        <p:spPr>
          <a:xfrm flipH="1">
            <a:off x="275" y="0"/>
            <a:ext cx="5300400" cy="516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5"/>
          <p:cNvSpPr txBox="1">
            <a:spLocks noGrp="1"/>
          </p:cNvSpPr>
          <p:nvPr>
            <p:ph type="title"/>
          </p:nvPr>
        </p:nvSpPr>
        <p:spPr>
          <a:xfrm>
            <a:off x="705222" y="7615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01" name="Google Shape;201;p25"/>
          <p:cNvSpPr txBox="1">
            <a:spLocks noGrp="1"/>
          </p:cNvSpPr>
          <p:nvPr>
            <p:ph type="body" idx="1"/>
          </p:nvPr>
        </p:nvSpPr>
        <p:spPr>
          <a:xfrm>
            <a:off x="705225" y="1517250"/>
            <a:ext cx="2808000" cy="1247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202" name="Google Shape;202;p25"/>
          <p:cNvSpPr txBox="1"/>
          <p:nvPr/>
        </p:nvSpPr>
        <p:spPr>
          <a:xfrm>
            <a:off x="705225" y="2839250"/>
            <a:ext cx="2574900" cy="82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lt1"/>
                </a:solidFill>
                <a:latin typeface="Montserrat"/>
                <a:ea typeface="Montserrat"/>
                <a:cs typeface="Montserrat"/>
                <a:sym typeface="Montserrat"/>
              </a:rPr>
              <a:t>, including icons by </a:t>
            </a:r>
            <a:r>
              <a:rPr lang="en" sz="1000">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lt1"/>
                </a:solidFill>
                <a:latin typeface="Montserrat"/>
                <a:ea typeface="Montserrat"/>
                <a:cs typeface="Montserrat"/>
                <a:sym typeface="Montserrat"/>
              </a:rPr>
              <a:t>, and infographics &amp; images by </a:t>
            </a:r>
            <a:r>
              <a:rPr lang="en" sz="1000">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marL="0" lvl="0" indent="0" algn="l" rtl="0">
              <a:lnSpc>
                <a:spcPct val="115000"/>
              </a:lnSpc>
              <a:spcBef>
                <a:spcPts val="300"/>
              </a:spcBef>
              <a:spcAft>
                <a:spcPts val="0"/>
              </a:spcAft>
              <a:buNone/>
            </a:pPr>
            <a:endParaRPr sz="1000">
              <a:solidFill>
                <a:schemeClr val="lt1"/>
              </a:solidFill>
              <a:latin typeface="Montserrat"/>
              <a:ea typeface="Montserrat"/>
              <a:cs typeface="Montserrat"/>
              <a:sym typeface="Montserrat"/>
            </a:endParaRPr>
          </a:p>
          <a:p>
            <a:pPr marL="0" lvl="0" indent="0" algn="l" rtl="0">
              <a:spcBef>
                <a:spcPts val="0"/>
              </a:spcBef>
              <a:spcAft>
                <a:spcPts val="0"/>
              </a:spcAft>
              <a:buNone/>
            </a:pPr>
            <a:endParaRPr sz="1000">
              <a:solidFill>
                <a:schemeClr val="lt1"/>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ullet Points 1">
  <p:cSld name="ONE_COLUMN_TEXT_1_1_1">
    <p:spTree>
      <p:nvGrpSpPr>
        <p:cNvPr id="1" name="Shape 203"/>
        <p:cNvGrpSpPr/>
        <p:nvPr/>
      </p:nvGrpSpPr>
      <p:grpSpPr>
        <a:xfrm>
          <a:off x="0" y="0"/>
          <a:ext cx="0" cy="0"/>
          <a:chOff x="0" y="0"/>
          <a:chExt cx="0" cy="0"/>
        </a:xfrm>
      </p:grpSpPr>
      <p:sp>
        <p:nvSpPr>
          <p:cNvPr id="204" name="Google Shape;204;p26"/>
          <p:cNvSpPr/>
          <p:nvPr/>
        </p:nvSpPr>
        <p:spPr>
          <a:xfrm>
            <a:off x="2207650" y="1307425"/>
            <a:ext cx="6936600" cy="3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5" name="Google Shape;205;p26"/>
          <p:cNvSpPr txBox="1">
            <a:spLocks noGrp="1"/>
          </p:cNvSpPr>
          <p:nvPr>
            <p:ph type="body" idx="1"/>
          </p:nvPr>
        </p:nvSpPr>
        <p:spPr>
          <a:xfrm>
            <a:off x="2577375" y="1699975"/>
            <a:ext cx="4366800" cy="3071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sz="1300">
                <a:solidFill>
                  <a:schemeClr val="lt1"/>
                </a:solidFill>
              </a:defRPr>
            </a:lvl1pPr>
            <a:lvl2pPr marL="914400" lvl="1" indent="-311150" rtl="0">
              <a:spcBef>
                <a:spcPts val="1600"/>
              </a:spcBef>
              <a:spcAft>
                <a:spcPts val="0"/>
              </a:spcAft>
              <a:buClr>
                <a:schemeClr val="lt1"/>
              </a:buClr>
              <a:buSzPts val="1300"/>
              <a:buChar char="○"/>
              <a:defRPr sz="1300">
                <a:solidFill>
                  <a:schemeClr val="lt1"/>
                </a:solidFill>
              </a:defRPr>
            </a:lvl2pPr>
            <a:lvl3pPr marL="1371600" lvl="2" indent="-311150" rtl="0">
              <a:spcBef>
                <a:spcPts val="1600"/>
              </a:spcBef>
              <a:spcAft>
                <a:spcPts val="0"/>
              </a:spcAft>
              <a:buClr>
                <a:schemeClr val="lt1"/>
              </a:buClr>
              <a:buSzPts val="1300"/>
              <a:buChar char="■"/>
              <a:defRPr sz="1300">
                <a:solidFill>
                  <a:schemeClr val="lt1"/>
                </a:solidFill>
              </a:defRPr>
            </a:lvl3pPr>
            <a:lvl4pPr marL="1828800" lvl="3" indent="-311150" rtl="0">
              <a:spcBef>
                <a:spcPts val="1600"/>
              </a:spcBef>
              <a:spcAft>
                <a:spcPts val="0"/>
              </a:spcAft>
              <a:buClr>
                <a:schemeClr val="lt1"/>
              </a:buClr>
              <a:buSzPts val="1300"/>
              <a:buChar char="●"/>
              <a:defRPr sz="1300">
                <a:solidFill>
                  <a:schemeClr val="lt1"/>
                </a:solidFill>
              </a:defRPr>
            </a:lvl4pPr>
            <a:lvl5pPr marL="2286000" lvl="4" indent="-311150" rtl="0">
              <a:spcBef>
                <a:spcPts val="1600"/>
              </a:spcBef>
              <a:spcAft>
                <a:spcPts val="0"/>
              </a:spcAft>
              <a:buClr>
                <a:schemeClr val="lt1"/>
              </a:buClr>
              <a:buSzPts val="1300"/>
              <a:buChar char="○"/>
              <a:defRPr sz="1300">
                <a:solidFill>
                  <a:schemeClr val="lt1"/>
                </a:solidFill>
              </a:defRPr>
            </a:lvl5pPr>
            <a:lvl6pPr marL="2743200" lvl="5" indent="-311150" rtl="0">
              <a:spcBef>
                <a:spcPts val="1600"/>
              </a:spcBef>
              <a:spcAft>
                <a:spcPts val="0"/>
              </a:spcAft>
              <a:buClr>
                <a:schemeClr val="lt1"/>
              </a:buClr>
              <a:buSzPts val="1300"/>
              <a:buChar char="■"/>
              <a:defRPr sz="1300">
                <a:solidFill>
                  <a:schemeClr val="lt1"/>
                </a:solidFill>
              </a:defRPr>
            </a:lvl6pPr>
            <a:lvl7pPr marL="3200400" lvl="6" indent="-311150" rtl="0">
              <a:spcBef>
                <a:spcPts val="1600"/>
              </a:spcBef>
              <a:spcAft>
                <a:spcPts val="0"/>
              </a:spcAft>
              <a:buClr>
                <a:schemeClr val="lt1"/>
              </a:buClr>
              <a:buSzPts val="1300"/>
              <a:buChar char="●"/>
              <a:defRPr sz="1300">
                <a:solidFill>
                  <a:schemeClr val="lt1"/>
                </a:solidFill>
              </a:defRPr>
            </a:lvl7pPr>
            <a:lvl8pPr marL="3657600" lvl="7" indent="-311150" rtl="0">
              <a:spcBef>
                <a:spcPts val="1600"/>
              </a:spcBef>
              <a:spcAft>
                <a:spcPts val="0"/>
              </a:spcAft>
              <a:buClr>
                <a:schemeClr val="lt1"/>
              </a:buClr>
              <a:buSzPts val="1300"/>
              <a:buChar char="○"/>
              <a:defRPr sz="1300">
                <a:solidFill>
                  <a:schemeClr val="lt1"/>
                </a:solidFill>
              </a:defRPr>
            </a:lvl8pPr>
            <a:lvl9pPr marL="4114800" lvl="8" indent="-311150" rtl="0">
              <a:spcBef>
                <a:spcPts val="1600"/>
              </a:spcBef>
              <a:spcAft>
                <a:spcPts val="1600"/>
              </a:spcAft>
              <a:buClr>
                <a:schemeClr val="lt1"/>
              </a:buClr>
              <a:buSzPts val="1300"/>
              <a:buChar char="■"/>
              <a:defRPr sz="1300">
                <a:solidFill>
                  <a:schemeClr val="lt1"/>
                </a:solidFill>
              </a:defRPr>
            </a:lvl9pPr>
          </a:lstStyle>
          <a:p>
            <a:endParaRPr/>
          </a:p>
        </p:txBody>
      </p:sp>
      <p:sp>
        <p:nvSpPr>
          <p:cNvPr id="206" name="Google Shape;206;p2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961200" y="-75"/>
            <a:ext cx="41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0" y="-75"/>
            <a:ext cx="453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1700" y="23032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921688" y="1703819"/>
            <a:ext cx="3546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a:spLocks noGrp="1"/>
          </p:cNvSpPr>
          <p:nvPr>
            <p:ph type="subTitle" idx="1"/>
          </p:nvPr>
        </p:nvSpPr>
        <p:spPr>
          <a:xfrm>
            <a:off x="4947031" y="3080756"/>
            <a:ext cx="2405100" cy="37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05225" y="1166075"/>
            <a:ext cx="7138500" cy="3078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 name="Google Shape;21;p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5284325" y="99015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sz="2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5284325" y="1824150"/>
            <a:ext cx="2808000" cy="2024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7"/>
          <p:cNvSpPr/>
          <p:nvPr/>
        </p:nvSpPr>
        <p:spPr>
          <a:xfrm>
            <a:off x="-13825" y="-13825"/>
            <a:ext cx="4535700" cy="38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7"/>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43" name="Google Shape;43;p7"/>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311700" y="11823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body" idx="1"/>
          </p:nvPr>
        </p:nvSpPr>
        <p:spPr>
          <a:xfrm>
            <a:off x="311700" y="3076025"/>
            <a:ext cx="8520600" cy="483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1"/>
          <p:cNvSpPr/>
          <p:nvPr/>
        </p:nvSpPr>
        <p:spPr>
          <a:xfrm>
            <a:off x="0" y="-9525"/>
            <a:ext cx="1428900" cy="338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7715100" y="1756800"/>
            <a:ext cx="1428900" cy="338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TITLE_ONLY_1">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14"/>
          <p:cNvSpPr txBox="1">
            <a:spLocks noGrp="1"/>
          </p:cNvSpPr>
          <p:nvPr>
            <p:ph type="title" idx="2"/>
          </p:nvPr>
        </p:nvSpPr>
        <p:spPr>
          <a:xfrm>
            <a:off x="10064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4" name="Google Shape;94;p14"/>
          <p:cNvSpPr txBox="1">
            <a:spLocks noGrp="1"/>
          </p:cNvSpPr>
          <p:nvPr>
            <p:ph type="subTitle" idx="1"/>
          </p:nvPr>
        </p:nvSpPr>
        <p:spPr>
          <a:xfrm>
            <a:off x="10064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3"/>
          </p:nvPr>
        </p:nvSpPr>
        <p:spPr>
          <a:xfrm>
            <a:off x="360300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6" name="Google Shape;96;p14"/>
          <p:cNvSpPr txBox="1">
            <a:spLocks noGrp="1"/>
          </p:cNvSpPr>
          <p:nvPr>
            <p:ph type="subTitle" idx="4"/>
          </p:nvPr>
        </p:nvSpPr>
        <p:spPr>
          <a:xfrm>
            <a:off x="360300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5"/>
          </p:nvPr>
        </p:nvSpPr>
        <p:spPr>
          <a:xfrm>
            <a:off x="6199550" y="2677125"/>
            <a:ext cx="19380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8" name="Google Shape;98;p14"/>
          <p:cNvSpPr txBox="1">
            <a:spLocks noGrp="1"/>
          </p:cNvSpPr>
          <p:nvPr>
            <p:ph type="subTitle" idx="6"/>
          </p:nvPr>
        </p:nvSpPr>
        <p:spPr>
          <a:xfrm>
            <a:off x="6199550" y="3243850"/>
            <a:ext cx="19380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p:nvPr/>
        </p:nvSpPr>
        <p:spPr>
          <a:xfrm>
            <a:off x="0" y="4748000"/>
            <a:ext cx="7500600" cy="39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14"/>
          <p:cNvCxnSpPr/>
          <p:nvPr/>
        </p:nvCxnSpPr>
        <p:spPr>
          <a:xfrm rot="10800000">
            <a:off x="781225" y="4940300"/>
            <a:ext cx="6774900" cy="0"/>
          </a:xfrm>
          <a:prstGeom prst="straightConnector1">
            <a:avLst/>
          </a:prstGeom>
          <a:noFill/>
          <a:ln w="19050" cap="flat" cmpd="sng">
            <a:solidFill>
              <a:schemeClr val="lt1"/>
            </a:solidFill>
            <a:prstDash val="solid"/>
            <a:round/>
            <a:headEnd type="none" w="med" len="med"/>
            <a:tailEnd type="none" w="med" len="med"/>
          </a:ln>
        </p:spPr>
      </p:cxnSp>
      <p:sp>
        <p:nvSpPr>
          <p:cNvPr id="101" name="Google Shape;101;p14"/>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cxnSp>
        <p:nvCxnSpPr>
          <p:cNvPr id="102" name="Google Shape;102;p14"/>
          <p:cNvCxnSpPr/>
          <p:nvPr/>
        </p:nvCxnSpPr>
        <p:spPr>
          <a:xfrm rot="10800000">
            <a:off x="7496925" y="4940300"/>
            <a:ext cx="10953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
  <p:cSld name="TITLE_ONLY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89930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6" name="Google Shape;106;p15"/>
          <p:cNvSpPr txBox="1">
            <a:spLocks noGrp="1"/>
          </p:cNvSpPr>
          <p:nvPr>
            <p:ph type="subTitle" idx="1"/>
          </p:nvPr>
        </p:nvSpPr>
        <p:spPr>
          <a:xfrm>
            <a:off x="89930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5"/>
          <p:cNvSpPr txBox="1">
            <a:spLocks noGrp="1"/>
          </p:cNvSpPr>
          <p:nvPr>
            <p:ph type="title" idx="3"/>
          </p:nvPr>
        </p:nvSpPr>
        <p:spPr>
          <a:xfrm>
            <a:off x="279952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8" name="Google Shape;108;p15"/>
          <p:cNvSpPr txBox="1">
            <a:spLocks noGrp="1"/>
          </p:cNvSpPr>
          <p:nvPr>
            <p:ph type="subTitle" idx="4"/>
          </p:nvPr>
        </p:nvSpPr>
        <p:spPr>
          <a:xfrm>
            <a:off x="279952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5"/>
          <p:cNvSpPr txBox="1">
            <a:spLocks noGrp="1"/>
          </p:cNvSpPr>
          <p:nvPr>
            <p:ph type="title" idx="5"/>
          </p:nvPr>
        </p:nvSpPr>
        <p:spPr>
          <a:xfrm>
            <a:off x="4699750"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0" name="Google Shape;110;p15"/>
          <p:cNvSpPr txBox="1">
            <a:spLocks noGrp="1"/>
          </p:cNvSpPr>
          <p:nvPr>
            <p:ph type="subTitle" idx="6"/>
          </p:nvPr>
        </p:nvSpPr>
        <p:spPr>
          <a:xfrm>
            <a:off x="4699750"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1" name="Google Shape;111;p15"/>
          <p:cNvSpPr txBox="1">
            <a:spLocks noGrp="1"/>
          </p:cNvSpPr>
          <p:nvPr>
            <p:ph type="title" idx="7"/>
          </p:nvPr>
        </p:nvSpPr>
        <p:spPr>
          <a:xfrm>
            <a:off x="6599975" y="3039075"/>
            <a:ext cx="1693800" cy="62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2" name="Google Shape;112;p15"/>
          <p:cNvSpPr txBox="1">
            <a:spLocks noGrp="1"/>
          </p:cNvSpPr>
          <p:nvPr>
            <p:ph type="subTitle" idx="8"/>
          </p:nvPr>
        </p:nvSpPr>
        <p:spPr>
          <a:xfrm>
            <a:off x="6599975" y="3605800"/>
            <a:ext cx="1693800" cy="8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5"/>
          <p:cNvSpPr/>
          <p:nvPr/>
        </p:nvSpPr>
        <p:spPr>
          <a:xfrm>
            <a:off x="-13950" y="1309000"/>
            <a:ext cx="9205200" cy="123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sp>
        <p:nvSpPr>
          <p:cNvPr id="115" name="Google Shape;115;p15"/>
          <p:cNvSpPr txBox="1"/>
          <p:nvPr/>
        </p:nvSpPr>
        <p:spPr>
          <a:xfrm>
            <a:off x="5247350" y="4637895"/>
            <a:ext cx="34308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accent1"/>
                </a:solidFill>
              </a:rPr>
              <a:t>COVID-19</a:t>
            </a:r>
            <a:endParaRPr sz="900">
              <a:solidFill>
                <a:schemeClr val="accen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_ONLY_2">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7" r:id="rId5"/>
    <p:sldLayoutId id="2147483658" r:id="rId6"/>
    <p:sldLayoutId id="2147483660" r:id="rId7"/>
    <p:sldLayoutId id="2147483661" r:id="rId8"/>
    <p:sldLayoutId id="2147483662" r:id="rId9"/>
    <p:sldLayoutId id="2147483663" r:id="rId10"/>
    <p:sldLayoutId id="2147483666" r:id="rId11"/>
    <p:sldLayoutId id="2147483667" r:id="rId12"/>
    <p:sldLayoutId id="2147483668" r:id="rId13"/>
    <p:sldLayoutId id="2147483669" r:id="rId14"/>
    <p:sldLayoutId id="2147483671"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0"/>
          <p:cNvPicPr preferRelativeResize="0"/>
          <p:nvPr/>
        </p:nvPicPr>
        <p:blipFill rotWithShape="1">
          <a:blip r:embed="rId3">
            <a:alphaModFix/>
          </a:blip>
          <a:srcRect r="33092"/>
          <a:stretch/>
        </p:blipFill>
        <p:spPr>
          <a:xfrm flipH="1">
            <a:off x="4355377" y="482425"/>
            <a:ext cx="4189496" cy="4178646"/>
          </a:xfrm>
          <a:prstGeom prst="rect">
            <a:avLst/>
          </a:prstGeom>
          <a:noFill/>
          <a:ln>
            <a:noFill/>
          </a:ln>
        </p:spPr>
      </p:pic>
      <p:sp>
        <p:nvSpPr>
          <p:cNvPr id="220" name="Google Shape;220;p30"/>
          <p:cNvSpPr/>
          <p:nvPr/>
        </p:nvSpPr>
        <p:spPr>
          <a:xfrm>
            <a:off x="0" y="1731750"/>
            <a:ext cx="5081400" cy="168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txBox="1">
            <a:spLocks noGrp="1"/>
          </p:cNvSpPr>
          <p:nvPr>
            <p:ph type="ctrTitle"/>
          </p:nvPr>
        </p:nvSpPr>
        <p:spPr>
          <a:xfrm>
            <a:off x="609600" y="2056650"/>
            <a:ext cx="4878000" cy="103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solidFill>
                  <a:schemeClr val="accent1"/>
                </a:solidFill>
              </a:rPr>
              <a:t>MASKED FACE RECOGNITION BASED ATTENDANCE </a:t>
            </a:r>
            <a:r>
              <a:rPr lang="en" sz="2800" dirty="0" smtClean="0">
                <a:solidFill>
                  <a:schemeClr val="accent1"/>
                </a:solidFill>
              </a:rPr>
              <a:t>SYSTEM</a:t>
            </a:r>
            <a:br>
              <a:rPr lang="en" sz="2800" dirty="0" smtClean="0">
                <a:solidFill>
                  <a:schemeClr val="accent1"/>
                </a:solidFill>
              </a:rPr>
            </a:br>
            <a:r>
              <a:rPr lang="en" sz="1200" dirty="0" smtClean="0">
                <a:solidFill>
                  <a:schemeClr val="accent1"/>
                </a:solidFill>
              </a:rPr>
              <a:t>USING DEEP LEARNING</a:t>
            </a:r>
            <a:endParaRPr sz="2800">
              <a:solidFill>
                <a:schemeClr val="accent1"/>
              </a:solidFill>
            </a:endParaRPr>
          </a:p>
        </p:txBody>
      </p:sp>
      <p:sp>
        <p:nvSpPr>
          <p:cNvPr id="222" name="Google Shape;222;p30"/>
          <p:cNvSpPr txBox="1">
            <a:spLocks noGrp="1"/>
          </p:cNvSpPr>
          <p:nvPr>
            <p:ph type="subTitle" idx="1"/>
          </p:nvPr>
        </p:nvSpPr>
        <p:spPr>
          <a:xfrm>
            <a:off x="888325" y="4399261"/>
            <a:ext cx="3430800" cy="3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Final Year Project</a:t>
            </a:r>
            <a:endParaRPr/>
          </a:p>
        </p:txBody>
      </p:sp>
      <p:cxnSp>
        <p:nvCxnSpPr>
          <p:cNvPr id="223" name="Google Shape;223;p30"/>
          <p:cNvCxnSpPr/>
          <p:nvPr/>
        </p:nvCxnSpPr>
        <p:spPr>
          <a:xfrm rot="10800000">
            <a:off x="981700" y="4940300"/>
            <a:ext cx="5530800" cy="0"/>
          </a:xfrm>
          <a:prstGeom prst="straightConnector1">
            <a:avLst/>
          </a:prstGeom>
          <a:noFill/>
          <a:ln w="19050" cap="flat" cmpd="sng">
            <a:solidFill>
              <a:srgbClr val="FFFFFF"/>
            </a:solidFill>
            <a:prstDash val="solid"/>
            <a:round/>
            <a:headEnd type="none" w="med" len="med"/>
            <a:tailEnd type="none" w="med" len="med"/>
          </a:ln>
        </p:spPr>
      </p:cxnSp>
      <p:cxnSp>
        <p:nvCxnSpPr>
          <p:cNvPr id="224" name="Google Shape;224;p30"/>
          <p:cNvCxnSpPr/>
          <p:nvPr/>
        </p:nvCxnSpPr>
        <p:spPr>
          <a:xfrm rot="10800000">
            <a:off x="4348475" y="203200"/>
            <a:ext cx="4203300" cy="0"/>
          </a:xfrm>
          <a:prstGeom prst="straightConnector1">
            <a:avLst/>
          </a:prstGeom>
          <a:noFill/>
          <a:ln w="19050" cap="flat" cmpd="sng">
            <a:solidFill>
              <a:schemeClr val="accent1"/>
            </a:solidFill>
            <a:prstDash val="solid"/>
            <a:round/>
            <a:headEnd type="none" w="med" len="med"/>
            <a:tailEnd type="none" w="med" len="med"/>
          </a:ln>
        </p:spPr>
      </p:cxnSp>
      <p:cxnSp>
        <p:nvCxnSpPr>
          <p:cNvPr id="225" name="Google Shape;225;p30"/>
          <p:cNvCxnSpPr/>
          <p:nvPr/>
        </p:nvCxnSpPr>
        <p:spPr>
          <a:xfrm rot="10800000">
            <a:off x="4355425" y="203200"/>
            <a:ext cx="29796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888324" y="4399261"/>
            <a:ext cx="5283876" cy="373800"/>
          </a:xfrm>
        </p:spPr>
        <p:txBody>
          <a:bodyPr/>
          <a:lstStyle/>
          <a:p>
            <a:r>
              <a:rPr lang="en-US" sz="3600" b="1" dirty="0" smtClean="0"/>
              <a:t>Dataset with ‘MASK’</a:t>
            </a:r>
            <a:endParaRPr lang="en-US" sz="3600" b="1" dirty="0"/>
          </a:p>
        </p:txBody>
      </p:sp>
      <p:pic>
        <p:nvPicPr>
          <p:cNvPr id="4" name="Picture 2" descr="C:\Users\Karishma\Desktop\BEITSEM8\BE Project documentation\SS\Capture17.PNG"/>
          <p:cNvPicPr>
            <a:picLocks noChangeAspect="1" noChangeArrowheads="1"/>
          </p:cNvPicPr>
          <p:nvPr/>
        </p:nvPicPr>
        <p:blipFill>
          <a:blip r:embed="rId2"/>
          <a:srcRect/>
          <a:stretch>
            <a:fillRect/>
          </a:stretch>
        </p:blipFill>
        <p:spPr bwMode="auto">
          <a:xfrm>
            <a:off x="473983" y="361950"/>
            <a:ext cx="6231617" cy="3733800"/>
          </a:xfrm>
          <a:prstGeom prst="rect">
            <a:avLst/>
          </a:prstGeom>
          <a:noFill/>
        </p:spPr>
      </p:pic>
      <p:sp>
        <p:nvSpPr>
          <p:cNvPr id="5" name="Rectangle 4"/>
          <p:cNvSpPr/>
          <p:nvPr/>
        </p:nvSpPr>
        <p:spPr>
          <a:xfrm>
            <a:off x="533400" y="3943350"/>
            <a:ext cx="457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57200" y="4399261"/>
            <a:ext cx="6655476" cy="373800"/>
          </a:xfrm>
        </p:spPr>
        <p:txBody>
          <a:bodyPr/>
          <a:lstStyle/>
          <a:p>
            <a:r>
              <a:rPr lang="en-US" sz="3600" b="1" dirty="0" smtClean="0"/>
              <a:t>Dataset with ‘NO-MASK’</a:t>
            </a:r>
            <a:endParaRPr lang="en-US" sz="3600" b="1" dirty="0"/>
          </a:p>
        </p:txBody>
      </p:sp>
      <p:sp>
        <p:nvSpPr>
          <p:cNvPr id="5" name="Rectangle 4"/>
          <p:cNvSpPr/>
          <p:nvPr/>
        </p:nvSpPr>
        <p:spPr>
          <a:xfrm>
            <a:off x="533400" y="3943350"/>
            <a:ext cx="457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Users\Karishma\Desktop\BEITSEM8\BE Project documentation\SS\Capture18.PNG"/>
          <p:cNvPicPr>
            <a:picLocks noChangeAspect="1" noChangeArrowheads="1"/>
          </p:cNvPicPr>
          <p:nvPr/>
        </p:nvPicPr>
        <p:blipFill>
          <a:blip r:embed="rId2"/>
          <a:srcRect/>
          <a:stretch>
            <a:fillRect/>
          </a:stretch>
        </p:blipFill>
        <p:spPr bwMode="auto">
          <a:xfrm>
            <a:off x="457200" y="361951"/>
            <a:ext cx="6248400" cy="3743856"/>
          </a:xfrm>
          <a:prstGeom prst="rect">
            <a:avLst/>
          </a:prstGeom>
          <a:noFill/>
        </p:spPr>
      </p:pic>
      <p:sp>
        <p:nvSpPr>
          <p:cNvPr id="10" name="Rectangle 9"/>
          <p:cNvSpPr/>
          <p:nvPr/>
        </p:nvSpPr>
        <p:spPr>
          <a:xfrm>
            <a:off x="533400" y="394335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Subtitle 2"/>
          <p:cNvSpPr>
            <a:spLocks noGrp="1"/>
          </p:cNvSpPr>
          <p:nvPr>
            <p:ph type="subTitle" idx="1"/>
          </p:nvPr>
        </p:nvSpPr>
        <p:spPr>
          <a:xfrm>
            <a:off x="705224" y="1241225"/>
            <a:ext cx="5771776" cy="1041600"/>
          </a:xfrm>
        </p:spPr>
        <p:txBody>
          <a:bodyPr/>
          <a:lstStyle/>
          <a:p>
            <a:pPr>
              <a:buFont typeface="Wingdings" pitchFamily="2" charset="2"/>
              <a:buChar char="Ø"/>
            </a:pPr>
            <a:r>
              <a:rPr lang="en-US" u="sng" dirty="0" smtClean="0"/>
              <a:t>Training</a:t>
            </a:r>
            <a:r>
              <a:rPr lang="en-US" dirty="0" smtClean="0"/>
              <a:t>:</a:t>
            </a:r>
          </a:p>
          <a:p>
            <a:r>
              <a:rPr lang="en-US" dirty="0" smtClean="0"/>
              <a:t>    	- ‘Mask’ and ‘No-mask’ datasets are loaded by using train-mask-detector.py.</a:t>
            </a:r>
          </a:p>
          <a:p>
            <a:r>
              <a:rPr lang="en-US" dirty="0" smtClean="0"/>
              <a:t>   	- Classifiers are trained using Convolutional neural networks.</a:t>
            </a:r>
          </a:p>
          <a:p>
            <a:r>
              <a:rPr lang="en-US" dirty="0" smtClean="0"/>
              <a:t>   	- Models are built using data set. </a:t>
            </a:r>
          </a:p>
          <a:p>
            <a:r>
              <a:rPr lang="en-US" dirty="0" smtClean="0"/>
              <a:t/>
            </a:r>
            <a:br>
              <a:rPr lang="en-US" dirty="0" smtClean="0"/>
            </a:br>
            <a:endParaRPr lang="en-US" dirty="0"/>
          </a:p>
        </p:txBody>
      </p:sp>
      <p:pic>
        <p:nvPicPr>
          <p:cNvPr id="6147" name="Picture 3" descr="C:\Users\Karishma\Desktop\BEITSEM8\BE Project documentation\SS\Capture19.PNG"/>
          <p:cNvPicPr>
            <a:picLocks noChangeAspect="1" noChangeArrowheads="1"/>
          </p:cNvPicPr>
          <p:nvPr/>
        </p:nvPicPr>
        <p:blipFill>
          <a:blip r:embed="rId2"/>
          <a:srcRect/>
          <a:stretch>
            <a:fillRect/>
          </a:stretch>
        </p:blipFill>
        <p:spPr bwMode="auto">
          <a:xfrm>
            <a:off x="533400" y="2858111"/>
            <a:ext cx="3518608" cy="2075839"/>
          </a:xfrm>
          <a:prstGeom prst="rect">
            <a:avLst/>
          </a:prstGeom>
          <a:noFill/>
        </p:spPr>
      </p:pic>
      <p:sp>
        <p:nvSpPr>
          <p:cNvPr id="7" name="Title 1"/>
          <p:cNvSpPr txBox="1">
            <a:spLocks/>
          </p:cNvSpPr>
          <p:nvPr/>
        </p:nvSpPr>
        <p:spPr>
          <a:xfrm>
            <a:off x="838200" y="2303850"/>
            <a:ext cx="8111100"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accent1"/>
              </a:buClr>
              <a:buSzPts val="2000"/>
              <a:buFont typeface="Montserrat ExtraBold"/>
              <a:buNone/>
              <a:tabLst/>
              <a:defRPr/>
            </a:pPr>
            <a:r>
              <a:rPr lang="en-US" sz="1600" dirty="0" smtClean="0">
                <a:solidFill>
                  <a:schemeClr val="accent1"/>
                </a:solidFill>
                <a:latin typeface="Montserrat ExtraBold"/>
                <a:ea typeface="Montserrat ExtraBold"/>
                <a:cs typeface="Montserrat ExtraBold"/>
                <a:sym typeface="Montserrat ExtraBold"/>
              </a:rPr>
              <a:t>MODEL:</a:t>
            </a:r>
            <a:endParaRPr kumimoji="0" lang="en-US" sz="1600" b="0" i="0" u="none" strike="noStrike" kern="0" cap="none" spc="0" normalizeH="0" baseline="0" noProof="0" dirty="0">
              <a:ln>
                <a:noFill/>
              </a:ln>
              <a:solidFill>
                <a:schemeClr val="accent1"/>
              </a:solidFill>
              <a:effectLst/>
              <a:uLnTx/>
              <a:uFillTx/>
              <a:latin typeface="Montserrat ExtraBold"/>
              <a:ea typeface="Montserrat ExtraBold"/>
              <a:cs typeface="Montserrat ExtraBold"/>
              <a:sym typeface="Montserrat ExtraBold"/>
            </a:endParaRPr>
          </a:p>
        </p:txBody>
      </p:sp>
      <p:sp>
        <p:nvSpPr>
          <p:cNvPr id="8" name="Rectangle 7"/>
          <p:cNvSpPr/>
          <p:nvPr/>
        </p:nvSpPr>
        <p:spPr>
          <a:xfrm>
            <a:off x="8001000" y="4705350"/>
            <a:ext cx="609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0"/>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Training</a:t>
            </a:r>
            <a:r>
              <a:rPr lang="en" dirty="0" smtClean="0"/>
              <a:t>:					</a:t>
            </a:r>
            <a:r>
              <a:rPr lang="en" u="sng" dirty="0" smtClean="0"/>
              <a:t>Testing</a:t>
            </a:r>
            <a:r>
              <a:rPr lang="en" dirty="0" smtClean="0"/>
              <a:t>:</a:t>
            </a:r>
            <a:endParaRPr/>
          </a:p>
        </p:txBody>
      </p:sp>
      <p:pic>
        <p:nvPicPr>
          <p:cNvPr id="898" name="Google Shape;898;p50"/>
          <p:cNvPicPr preferRelativeResize="0"/>
          <p:nvPr/>
        </p:nvPicPr>
        <p:blipFill rotWithShape="1">
          <a:blip r:embed="rId3">
            <a:alphaModFix/>
          </a:blip>
          <a:srcRect t="44888"/>
          <a:stretch/>
        </p:blipFill>
        <p:spPr>
          <a:xfrm>
            <a:off x="3505200" y="3347600"/>
            <a:ext cx="983570" cy="813105"/>
          </a:xfrm>
          <a:prstGeom prst="rect">
            <a:avLst/>
          </a:prstGeom>
          <a:noFill/>
          <a:ln>
            <a:noFill/>
          </a:ln>
        </p:spPr>
      </p:pic>
      <p:pic>
        <p:nvPicPr>
          <p:cNvPr id="899" name="Google Shape;899;p50"/>
          <p:cNvPicPr preferRelativeResize="0"/>
          <p:nvPr/>
        </p:nvPicPr>
        <p:blipFill rotWithShape="1">
          <a:blip r:embed="rId4">
            <a:alphaModFix/>
          </a:blip>
          <a:srcRect l="15629" t="26279" r="15636" b="35918"/>
          <a:stretch/>
        </p:blipFill>
        <p:spPr>
          <a:xfrm>
            <a:off x="3505200" y="1725825"/>
            <a:ext cx="983572" cy="813103"/>
          </a:xfrm>
          <a:prstGeom prst="rect">
            <a:avLst/>
          </a:prstGeom>
          <a:noFill/>
          <a:ln>
            <a:noFill/>
          </a:ln>
        </p:spPr>
      </p:pic>
      <p:pic>
        <p:nvPicPr>
          <p:cNvPr id="15" name="Picture 2" descr="C:\Users\Karishma\Desktop\BEITSEM8\BE Project documentation\SS\train_mask_detector.PNG"/>
          <p:cNvPicPr>
            <a:picLocks noChangeAspect="1" noChangeArrowheads="1"/>
          </p:cNvPicPr>
          <p:nvPr/>
        </p:nvPicPr>
        <p:blipFill>
          <a:blip r:embed="rId5"/>
          <a:srcRect/>
          <a:stretch>
            <a:fillRect/>
          </a:stretch>
        </p:blipFill>
        <p:spPr bwMode="auto">
          <a:xfrm>
            <a:off x="317141" y="1047750"/>
            <a:ext cx="4178659" cy="3124200"/>
          </a:xfrm>
          <a:prstGeom prst="rect">
            <a:avLst/>
          </a:prstGeom>
          <a:noFill/>
        </p:spPr>
      </p:pic>
      <p:pic>
        <p:nvPicPr>
          <p:cNvPr id="8194" name="Picture 2" descr="C:\Users\Karishma\Desktop\BEITSEM8\BE Project documentation\SS\detect_mask_video.PNG"/>
          <p:cNvPicPr>
            <a:picLocks noChangeAspect="1" noChangeArrowheads="1"/>
          </p:cNvPicPr>
          <p:nvPr/>
        </p:nvPicPr>
        <p:blipFill>
          <a:blip r:embed="rId6"/>
          <a:srcRect/>
          <a:stretch>
            <a:fillRect/>
          </a:stretch>
        </p:blipFill>
        <p:spPr bwMode="auto">
          <a:xfrm>
            <a:off x="4648200" y="1700551"/>
            <a:ext cx="4191000" cy="315719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5" name="Subtitle 2"/>
          <p:cNvSpPr txBox="1">
            <a:spLocks/>
          </p:cNvSpPr>
          <p:nvPr/>
        </p:nvSpPr>
        <p:spPr>
          <a:xfrm>
            <a:off x="171824" y="1758750"/>
            <a:ext cx="8210176" cy="1041600"/>
          </a:xfrm>
          <a:prstGeom prst="rect">
            <a:avLst/>
          </a:prstGeom>
          <a:noFill/>
          <a:ln>
            <a:noFill/>
          </a:ln>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Wingdings" pitchFamily="2" charset="2"/>
              <a:buChar char="Ø"/>
              <a:tabLst/>
              <a:defRPr/>
            </a:pPr>
            <a:r>
              <a:rPr kumimoji="0" lang="en-US" sz="1200" b="0" i="0" u="sng" strike="noStrike" kern="0" cap="none" spc="0" normalizeH="0" baseline="0" noProof="0" dirty="0" smtClean="0">
                <a:ln>
                  <a:noFill/>
                </a:ln>
                <a:solidFill>
                  <a:schemeClr val="dk1"/>
                </a:solidFill>
                <a:effectLst/>
                <a:uLnTx/>
                <a:uFillTx/>
                <a:latin typeface="Montserrat"/>
                <a:ea typeface="Montserrat"/>
                <a:cs typeface="Montserrat"/>
                <a:sym typeface="Montserrat"/>
              </a:rPr>
              <a:t>Testing</a:t>
            </a:r>
            <a: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t>:</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t>    		</a:t>
            </a:r>
            <a:r>
              <a:rPr lang="en-US" sz="1200" dirty="0" smtClean="0">
                <a:solidFill>
                  <a:schemeClr val="dk1"/>
                </a:solidFill>
                <a:latin typeface="Montserrat"/>
                <a:ea typeface="Montserrat"/>
                <a:cs typeface="Montserrat"/>
                <a:sym typeface="Montserrat"/>
              </a:rPr>
              <a:t>- Built models are loaded using </a:t>
            </a:r>
            <a:r>
              <a:rPr lang="en-US" sz="1200" b="1" dirty="0" smtClean="0">
                <a:solidFill>
                  <a:schemeClr val="dk1"/>
                </a:solidFill>
                <a:latin typeface="Montserrat"/>
                <a:ea typeface="Montserrat"/>
                <a:cs typeface="Montserrat"/>
                <a:sym typeface="Montserrat"/>
              </a:rPr>
              <a:t>detect-mask-video.py</a:t>
            </a:r>
            <a:r>
              <a:rPr lang="en-US" sz="1200" dirty="0" smtClean="0">
                <a:solidFill>
                  <a:schemeClr val="dk1"/>
                </a:solidFill>
                <a:latin typeface="Montserrat"/>
                <a:ea typeface="Montserrat"/>
                <a:cs typeface="Montserrat"/>
                <a:sym typeface="Montserrat"/>
              </a:rPr>
              <a:t>.</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lang="en-US" sz="1200" dirty="0" smtClean="0">
                <a:solidFill>
                  <a:schemeClr val="dk1"/>
                </a:solidFill>
                <a:latin typeface="Montserrat"/>
                <a:ea typeface="Montserrat"/>
                <a:cs typeface="Montserrat"/>
                <a:sym typeface="Montserrat"/>
              </a:rPr>
              <a:t>   		 - A URL is created which directs us to the dashboard of our project which is build using                      	</a:t>
            </a:r>
            <a:r>
              <a:rPr lang="en-US" sz="1200" b="1" dirty="0" smtClean="0">
                <a:solidFill>
                  <a:schemeClr val="tx1"/>
                </a:solidFill>
                <a:latin typeface="Montserrat"/>
                <a:ea typeface="Montserrat"/>
                <a:cs typeface="Montserrat"/>
                <a:sym typeface="Montserrat"/>
              </a:rPr>
              <a:t>FLASK</a:t>
            </a:r>
            <a:r>
              <a:rPr lang="en-US" sz="1200" dirty="0" smtClean="0">
                <a:solidFill>
                  <a:schemeClr val="dk1"/>
                </a:solidFill>
                <a:latin typeface="Montserrat"/>
                <a:ea typeface="Montserrat"/>
                <a:cs typeface="Montserrat"/>
                <a:sym typeface="Montserrat"/>
              </a:rPr>
              <a:t> web framework(index.html).</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lang="en-US" sz="1200" dirty="0" smtClean="0">
                <a:solidFill>
                  <a:schemeClr val="dk1"/>
                </a:solidFill>
                <a:latin typeface="Montserrat"/>
                <a:ea typeface="Montserrat"/>
                <a:cs typeface="Montserrat"/>
                <a:sym typeface="Montserrat"/>
              </a:rPr>
              <a:t>    		- Admin can login to the portal by entering username and password created using 	</a:t>
            </a:r>
            <a:r>
              <a:rPr lang="en-US" sz="1200" b="1" dirty="0" smtClean="0">
                <a:solidFill>
                  <a:schemeClr val="dk1"/>
                </a:solidFill>
                <a:latin typeface="Montserrat"/>
                <a:ea typeface="Montserrat"/>
                <a:cs typeface="Montserrat"/>
                <a:sym typeface="Montserrat"/>
              </a:rPr>
              <a:t>phpMyAdmin</a:t>
            </a:r>
            <a:r>
              <a:rPr lang="en-US" sz="1200" dirty="0" smtClean="0">
                <a:solidFill>
                  <a:schemeClr val="dk1"/>
                </a:solidFill>
                <a:latin typeface="Montserrat"/>
                <a:ea typeface="Montserrat"/>
                <a:cs typeface="Montserrat"/>
                <a:sym typeface="Montserrat"/>
              </a:rPr>
              <a:t>(database.sql).</a:t>
            </a:r>
          </a:p>
          <a:p>
            <a:pPr marL="457200" lvl="0" indent="-304800">
              <a:buClr>
                <a:schemeClr val="dk1"/>
              </a:buClr>
              <a:buSzPts val="1200"/>
            </a:pPr>
            <a:r>
              <a:rPr lang="en-US" sz="1200" dirty="0" smtClean="0">
                <a:solidFill>
                  <a:schemeClr val="dk1"/>
                </a:solidFill>
                <a:latin typeface="Montserrat"/>
                <a:ea typeface="Montserrat"/>
                <a:cs typeface="Montserrat"/>
                <a:sym typeface="Montserrat"/>
              </a:rPr>
              <a:t>   		- After clicking on </a:t>
            </a:r>
            <a:r>
              <a:rPr lang="en-US" sz="1200" b="1" dirty="0" smtClean="0">
                <a:solidFill>
                  <a:schemeClr val="dk1"/>
                </a:solidFill>
                <a:latin typeface="Montserrat"/>
                <a:ea typeface="Montserrat"/>
                <a:cs typeface="Montserrat"/>
                <a:sym typeface="Montserrat"/>
              </a:rPr>
              <a:t>Mark Attendance</a:t>
            </a:r>
            <a:r>
              <a:rPr lang="en-US" sz="1200" dirty="0" smtClean="0">
                <a:solidFill>
                  <a:schemeClr val="dk1"/>
                </a:solidFill>
                <a:latin typeface="Montserrat"/>
                <a:ea typeface="Montserrat"/>
                <a:cs typeface="Montserrat"/>
                <a:sym typeface="Montserrat"/>
              </a:rPr>
              <a:t> camera is switched ON(AttendanceProject.py).</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lang="en-US" sz="1200" dirty="0" smtClean="0">
                <a:solidFill>
                  <a:schemeClr val="dk1"/>
                </a:solidFill>
                <a:latin typeface="Montserrat"/>
                <a:ea typeface="Montserrat"/>
                <a:cs typeface="Montserrat"/>
                <a:sym typeface="Montserrat"/>
              </a:rPr>
              <a:t>    		- Faces are detected using CV2.</a:t>
            </a:r>
          </a:p>
          <a:p>
            <a:pPr marL="457200" marR="0" lvl="0" indent="-304800" algn="l" defTabSz="914400" rtl="0" eaLnBrk="1" fontAlgn="auto" latinLnBrk="0" hangingPunct="1">
              <a:lnSpc>
                <a:spcPct val="100000"/>
              </a:lnSpc>
              <a:spcBef>
                <a:spcPts val="0"/>
              </a:spcBef>
              <a:spcAft>
                <a:spcPts val="0"/>
              </a:spcAft>
              <a:buClr>
                <a:schemeClr val="dk1"/>
              </a:buClr>
              <a:buSzPts val="1200"/>
              <a:buFont typeface="Wingdings" pitchFamily="2" charset="2"/>
              <a:buChar char="Ø"/>
              <a:tabLst/>
              <a:defRPr/>
            </a:pPr>
            <a:r>
              <a:rPr lang="en-US" sz="1200" u="sng" dirty="0" smtClean="0">
                <a:solidFill>
                  <a:schemeClr val="dk1"/>
                </a:solidFill>
                <a:latin typeface="Montserrat"/>
                <a:ea typeface="Montserrat"/>
                <a:cs typeface="Montserrat"/>
                <a:sym typeface="Montserrat"/>
              </a:rPr>
              <a:t>Face Mask Detection</a:t>
            </a:r>
            <a:r>
              <a:rPr lang="en-US" sz="1200" dirty="0" smtClean="0">
                <a:solidFill>
                  <a:schemeClr val="dk1"/>
                </a:solidFill>
                <a:latin typeface="Montserrat"/>
                <a:ea typeface="Montserrat"/>
                <a:cs typeface="Montserrat"/>
                <a:sym typeface="Montserrat"/>
              </a:rPr>
              <a:t>: If identified a person without facemask, it is labeled as ‘</a:t>
            </a:r>
            <a:r>
              <a:rPr lang="en-US" sz="1200" b="1" dirty="0" smtClean="0">
                <a:solidFill>
                  <a:schemeClr val="dk1"/>
                </a:solidFill>
                <a:latin typeface="Montserrat"/>
                <a:ea typeface="Montserrat"/>
                <a:cs typeface="Montserrat"/>
                <a:sym typeface="Montserrat"/>
              </a:rPr>
              <a:t>No-mask</a:t>
            </a:r>
            <a:r>
              <a:rPr lang="en-US" sz="1200" dirty="0" smtClean="0">
                <a:solidFill>
                  <a:schemeClr val="dk1"/>
                </a:solidFill>
                <a:latin typeface="Montserrat"/>
                <a:ea typeface="Montserrat"/>
                <a:cs typeface="Montserrat"/>
                <a:sym typeface="Montserrat"/>
              </a:rPr>
              <a:t>’ otherwise 	‘</a:t>
            </a:r>
            <a:r>
              <a:rPr lang="en-US" sz="1200" b="1" dirty="0" smtClean="0">
                <a:solidFill>
                  <a:schemeClr val="dk1"/>
                </a:solidFill>
                <a:latin typeface="Montserrat"/>
                <a:ea typeface="Montserrat"/>
                <a:cs typeface="Montserrat"/>
                <a:sym typeface="Montserrat"/>
              </a:rPr>
              <a:t>mask</a:t>
            </a:r>
            <a:r>
              <a:rPr lang="en-US" sz="1200" dirty="0" smtClean="0">
                <a:solidFill>
                  <a:schemeClr val="dk1"/>
                </a:solidFill>
                <a:latin typeface="Montserrat"/>
                <a:ea typeface="Montserrat"/>
                <a:cs typeface="Montserrat"/>
                <a:sym typeface="Montserrat"/>
              </a:rPr>
              <a:t>’(haarcascade-frontalface-default).</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t/>
            </a:r>
            <a:b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br>
            <a:endParaRPr kumimoji="0" lang="en-US" sz="1200" b="0" i="0" u="none" strike="noStrike" kern="0" cap="none" spc="0" normalizeH="0" baseline="0" noProof="0" dirty="0">
              <a:ln>
                <a:noFill/>
              </a:ln>
              <a:solidFill>
                <a:schemeClr val="dk1"/>
              </a:solidFill>
              <a:effectLst/>
              <a:uLnTx/>
              <a:uFillTx/>
              <a:latin typeface="Montserrat"/>
              <a:ea typeface="Montserrat"/>
              <a:cs typeface="Montserrat"/>
              <a:sym typeface="Montserrat"/>
            </a:endParaRPr>
          </a:p>
        </p:txBody>
      </p:sp>
      <p:pic>
        <p:nvPicPr>
          <p:cNvPr id="14" name="Picture 3" descr="C:\Users\Karishma\Desktop\BEITSEM8\BE Project documentation\SS\Capture19.PNG"/>
          <p:cNvPicPr>
            <a:picLocks noChangeAspect="1" noChangeArrowheads="1"/>
          </p:cNvPicPr>
          <p:nvPr/>
        </p:nvPicPr>
        <p:blipFill>
          <a:blip r:embed="rId3"/>
          <a:srcRect/>
          <a:stretch>
            <a:fillRect/>
          </a:stretch>
        </p:blipFill>
        <p:spPr bwMode="auto">
          <a:xfrm>
            <a:off x="5562600" y="133350"/>
            <a:ext cx="3518608" cy="1676400"/>
          </a:xfrm>
          <a:prstGeom prst="rect">
            <a:avLst/>
          </a:prstGeom>
          <a:noFill/>
        </p:spPr>
      </p:pic>
      <p:sp>
        <p:nvSpPr>
          <p:cNvPr id="15" name="Rectangle 14"/>
          <p:cNvSpPr/>
          <p:nvPr/>
        </p:nvSpPr>
        <p:spPr>
          <a:xfrm>
            <a:off x="8077200" y="4705350"/>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5" name="Subtitle 2"/>
          <p:cNvSpPr txBox="1">
            <a:spLocks/>
          </p:cNvSpPr>
          <p:nvPr/>
        </p:nvSpPr>
        <p:spPr>
          <a:xfrm>
            <a:off x="171824" y="1758750"/>
            <a:ext cx="8210176" cy="1041600"/>
          </a:xfrm>
          <a:prstGeom prst="rect">
            <a:avLst/>
          </a:prstGeom>
          <a:noFill/>
          <a:ln>
            <a:noFill/>
          </a:ln>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Wingdings" pitchFamily="2" charset="2"/>
              <a:buChar char="Ø"/>
              <a:tabLst/>
              <a:defRPr/>
            </a:pPr>
            <a:r>
              <a:rPr lang="en-US" sz="1200" u="sng" dirty="0" smtClean="0">
                <a:solidFill>
                  <a:schemeClr val="dk1"/>
                </a:solidFill>
                <a:latin typeface="Montserrat"/>
                <a:ea typeface="Montserrat"/>
                <a:cs typeface="Montserrat"/>
                <a:sym typeface="Montserrat"/>
              </a:rPr>
              <a:t>Face Recognition and cropping:</a:t>
            </a:r>
          </a:p>
          <a:p>
            <a:pPr marL="457200" indent="-304800">
              <a:buClr>
                <a:schemeClr val="dk1"/>
              </a:buClr>
              <a:buSzPts val="1200"/>
            </a:pPr>
            <a:r>
              <a:rPr lang="en-US" sz="1200" dirty="0" smtClean="0">
                <a:solidFill>
                  <a:schemeClr val="dk1"/>
                </a:solidFill>
                <a:latin typeface="Montserrat"/>
                <a:ea typeface="Montserrat"/>
                <a:cs typeface="Montserrat"/>
                <a:sym typeface="Montserrat"/>
              </a:rPr>
              <a:t>                   -The images collected using </a:t>
            </a:r>
            <a:r>
              <a:rPr lang="en-US" sz="1200" b="1" dirty="0" smtClean="0">
                <a:solidFill>
                  <a:schemeClr val="dk1"/>
                </a:solidFill>
                <a:latin typeface="Montserrat"/>
                <a:ea typeface="Montserrat"/>
                <a:cs typeface="Montserrat"/>
                <a:sym typeface="Montserrat"/>
              </a:rPr>
              <a:t>upload student data </a:t>
            </a:r>
            <a:r>
              <a:rPr lang="en-US" sz="1200" dirty="0" smtClean="0">
                <a:solidFill>
                  <a:schemeClr val="dk1"/>
                </a:solidFill>
                <a:latin typeface="Montserrat"/>
                <a:ea typeface="Montserrat"/>
                <a:cs typeface="Montserrat"/>
                <a:sym typeface="Montserrat"/>
              </a:rPr>
              <a:t>button are without masks and the folder is 	named </a:t>
            </a:r>
            <a:r>
              <a:rPr lang="en-US" sz="1200" b="1" dirty="0" smtClean="0">
                <a:solidFill>
                  <a:schemeClr val="dk1"/>
                </a:solidFill>
                <a:latin typeface="Montserrat"/>
                <a:ea typeface="Montserrat"/>
                <a:cs typeface="Montserrat"/>
                <a:sym typeface="Montserrat"/>
              </a:rPr>
              <a:t>classroom</a:t>
            </a:r>
            <a:r>
              <a:rPr lang="en-US" sz="1200" dirty="0" smtClean="0">
                <a:solidFill>
                  <a:schemeClr val="dk1"/>
                </a:solidFill>
                <a:latin typeface="Montserrat"/>
                <a:ea typeface="Montserrat"/>
                <a:cs typeface="Montserrat"/>
                <a:sym typeface="Montserrat"/>
              </a:rPr>
              <a:t>(Create-dataset.py)</a:t>
            </a:r>
            <a:endParaRPr lang="en-US" sz="1200" b="1" u="sng" dirty="0" smtClean="0">
              <a:solidFill>
                <a:schemeClr val="dk1"/>
              </a:solidFill>
              <a:latin typeface="Montserrat"/>
              <a:ea typeface="Montserrat"/>
              <a:cs typeface="Montserrat"/>
              <a:sym typeface="Montserrat"/>
            </a:endParaRPr>
          </a:p>
          <a:p>
            <a:pPr marL="457200" indent="-304800">
              <a:buClr>
                <a:schemeClr val="dk1"/>
              </a:buClr>
              <a:buSzPts val="1200"/>
            </a:pPr>
            <a:r>
              <a:rPr lang="en-US" sz="1200" dirty="0" smtClean="0">
                <a:solidFill>
                  <a:schemeClr val="dk1"/>
                </a:solidFill>
                <a:latin typeface="Montserrat"/>
                <a:ea typeface="Montserrat"/>
                <a:cs typeface="Montserrat"/>
                <a:sym typeface="Montserrat"/>
              </a:rPr>
              <a:t>    		- Each image in the </a:t>
            </a:r>
            <a:r>
              <a:rPr lang="en-US" sz="1200" b="1" dirty="0" smtClean="0">
                <a:solidFill>
                  <a:schemeClr val="dk1"/>
                </a:solidFill>
                <a:latin typeface="Montserrat"/>
                <a:ea typeface="Montserrat"/>
                <a:cs typeface="Montserrat"/>
                <a:sym typeface="Montserrat"/>
              </a:rPr>
              <a:t>classroom folder</a:t>
            </a:r>
            <a:r>
              <a:rPr lang="en-US" sz="1200" dirty="0" smtClean="0">
                <a:solidFill>
                  <a:schemeClr val="dk1"/>
                </a:solidFill>
                <a:latin typeface="Montserrat"/>
                <a:ea typeface="Montserrat"/>
                <a:cs typeface="Montserrat"/>
                <a:sym typeface="Montserrat"/>
              </a:rPr>
              <a:t> will be taken and its face encodings will be generated, 	basically, a cross-validation strategy will be used to evaluate the recognition performance.</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lang="en-US" sz="1200" dirty="0" smtClean="0">
                <a:solidFill>
                  <a:schemeClr val="dk1"/>
                </a:solidFill>
                <a:latin typeface="Montserrat"/>
                <a:ea typeface="Montserrat"/>
                <a:cs typeface="Montserrat"/>
                <a:sym typeface="Montserrat"/>
              </a:rPr>
              <a:t>    		-When the person is matched and recognized, the name will be displayed in the frame.</a:t>
            </a:r>
          </a:p>
          <a:p>
            <a:pPr marL="457200" indent="-304800">
              <a:buClr>
                <a:schemeClr val="dk1"/>
              </a:buClr>
              <a:buSzPts val="1200"/>
              <a:buFont typeface="Wingdings" pitchFamily="2" charset="2"/>
              <a:buChar char="Ø"/>
            </a:pPr>
            <a:r>
              <a:rPr lang="en-US" sz="1200" u="sng" dirty="0" smtClean="0">
                <a:solidFill>
                  <a:schemeClr val="dk1"/>
                </a:solidFill>
                <a:latin typeface="Montserrat"/>
                <a:ea typeface="Montserrat"/>
                <a:cs typeface="Montserrat"/>
                <a:sym typeface="Montserrat"/>
              </a:rPr>
              <a:t>Store Recognized Entries</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lang="en-US" sz="1200" dirty="0" smtClean="0">
                <a:solidFill>
                  <a:schemeClr val="dk1"/>
                </a:solidFill>
                <a:latin typeface="Montserrat"/>
                <a:ea typeface="Montserrat"/>
                <a:cs typeface="Montserrat"/>
                <a:sym typeface="Montserrat"/>
              </a:rPr>
              <a:t>    		-The entry is saved in the file </a:t>
            </a:r>
            <a:r>
              <a:rPr lang="en-US" sz="1200" b="1" dirty="0" smtClean="0">
                <a:solidFill>
                  <a:schemeClr val="dk1"/>
                </a:solidFill>
                <a:latin typeface="Montserrat"/>
                <a:ea typeface="Montserrat"/>
                <a:cs typeface="Montserrat"/>
                <a:sym typeface="Montserrat"/>
              </a:rPr>
              <a:t>attendance.csv</a:t>
            </a:r>
            <a:r>
              <a:rPr lang="en-US" sz="1200" dirty="0" smtClean="0">
                <a:solidFill>
                  <a:schemeClr val="dk1"/>
                </a:solidFill>
                <a:latin typeface="Montserrat"/>
                <a:ea typeface="Montserrat"/>
                <a:cs typeface="Montserrat"/>
                <a:sym typeface="Montserrat"/>
              </a:rPr>
              <a:t> and can be viewed anytime by clicking 	</a:t>
            </a:r>
            <a:r>
              <a:rPr lang="en-US" sz="1200" b="1" dirty="0" smtClean="0">
                <a:solidFill>
                  <a:schemeClr val="dk1"/>
                </a:solidFill>
                <a:latin typeface="Montserrat"/>
                <a:ea typeface="Montserrat"/>
                <a:cs typeface="Montserrat"/>
                <a:sym typeface="Montserrat"/>
              </a:rPr>
              <a:t>Download Attendance</a:t>
            </a:r>
            <a:r>
              <a:rPr lang="en-US" sz="1200" dirty="0" smtClean="0">
                <a:solidFill>
                  <a:schemeClr val="dk1"/>
                </a:solidFill>
                <a:latin typeface="Montserrat"/>
                <a:ea typeface="Montserrat"/>
                <a:cs typeface="Montserrat"/>
                <a:sym typeface="Montserrat"/>
              </a:rPr>
              <a:t>.</a:t>
            </a: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t>    		-</a:t>
            </a:r>
            <a:r>
              <a:rPr kumimoji="0" lang="en-US" sz="1200" b="0" i="0" u="none" strike="noStrike" kern="0" cap="none" spc="0" normalizeH="0" noProof="0" dirty="0" smtClean="0">
                <a:ln>
                  <a:noFill/>
                </a:ln>
                <a:solidFill>
                  <a:schemeClr val="dk1"/>
                </a:solidFill>
                <a:effectLst/>
                <a:uLnTx/>
                <a:uFillTx/>
                <a:latin typeface="Montserrat"/>
                <a:ea typeface="Montserrat"/>
                <a:cs typeface="Montserrat"/>
                <a:sym typeface="Montserrat"/>
              </a:rPr>
              <a:t> The downloaded file can be viewed as an </a:t>
            </a:r>
            <a:r>
              <a:rPr kumimoji="0" lang="en-US" sz="1200" b="1" i="0" u="none" strike="noStrike" kern="0" cap="none" spc="0" normalizeH="0" noProof="0" dirty="0" smtClean="0">
                <a:ln>
                  <a:noFill/>
                </a:ln>
                <a:solidFill>
                  <a:schemeClr val="dk1"/>
                </a:solidFill>
                <a:effectLst/>
                <a:uLnTx/>
                <a:uFillTx/>
                <a:latin typeface="Montserrat"/>
                <a:ea typeface="Montserrat"/>
                <a:cs typeface="Montserrat"/>
                <a:sym typeface="Montserrat"/>
              </a:rPr>
              <a:t>excel sheet</a:t>
            </a:r>
            <a:r>
              <a:rPr kumimoji="0" lang="en-US" sz="1200" b="0" i="0" u="none" strike="noStrike" kern="0" cap="none" spc="0" normalizeH="0" noProof="0" dirty="0" smtClean="0">
                <a:ln>
                  <a:noFill/>
                </a:ln>
                <a:solidFill>
                  <a:schemeClr val="dk1"/>
                </a:solidFill>
                <a:effectLst/>
                <a:uLnTx/>
                <a:uFillTx/>
                <a:latin typeface="Montserrat"/>
                <a:ea typeface="Montserrat"/>
                <a:cs typeface="Montserrat"/>
                <a:sym typeface="Montserrat"/>
              </a:rPr>
              <a:t>.</a:t>
            </a:r>
            <a:endPar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endParaRPr>
          </a:p>
          <a:p>
            <a:pPr marL="457200" marR="0" lvl="0" indent="-304800" algn="l" defTabSz="914400" rtl="0" eaLnBrk="1" fontAlgn="auto" latinLnBrk="0" hangingPunct="1">
              <a:lnSpc>
                <a:spcPct val="100000"/>
              </a:lnSpc>
              <a:spcBef>
                <a:spcPts val="0"/>
              </a:spcBef>
              <a:spcAft>
                <a:spcPts val="0"/>
              </a:spcAft>
              <a:buClr>
                <a:schemeClr val="dk1"/>
              </a:buClr>
              <a:buSzPts val="1200"/>
              <a:tabLst/>
              <a:defRPr/>
            </a:pPr>
            <a: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t/>
            </a:r>
            <a:br>
              <a:rPr kumimoji="0" lang="en-US" sz="1200" b="0" i="0" u="none" strike="noStrike" kern="0" cap="none" spc="0" normalizeH="0" baseline="0" noProof="0" dirty="0" smtClean="0">
                <a:ln>
                  <a:noFill/>
                </a:ln>
                <a:solidFill>
                  <a:schemeClr val="dk1"/>
                </a:solidFill>
                <a:effectLst/>
                <a:uLnTx/>
                <a:uFillTx/>
                <a:latin typeface="Montserrat"/>
                <a:ea typeface="Montserrat"/>
                <a:cs typeface="Montserrat"/>
                <a:sym typeface="Montserrat"/>
              </a:rPr>
            </a:br>
            <a:endParaRPr kumimoji="0" lang="en-US" sz="1200" b="0" i="0" u="none" strike="noStrike" kern="0" cap="none" spc="0" normalizeH="0" baseline="0" noProof="0" dirty="0">
              <a:ln>
                <a:noFill/>
              </a:ln>
              <a:solidFill>
                <a:schemeClr val="dk1"/>
              </a:solidFill>
              <a:effectLst/>
              <a:uLnTx/>
              <a:uFillTx/>
              <a:latin typeface="Montserrat"/>
              <a:ea typeface="Montserrat"/>
              <a:cs typeface="Montserrat"/>
              <a:sym typeface="Montserrat"/>
            </a:endParaRPr>
          </a:p>
        </p:txBody>
      </p:sp>
      <p:pic>
        <p:nvPicPr>
          <p:cNvPr id="14" name="Picture 3" descr="C:\Users\Karishma\Desktop\BEITSEM8\BE Project documentation\SS\Capture19.PNG"/>
          <p:cNvPicPr>
            <a:picLocks noChangeAspect="1" noChangeArrowheads="1"/>
          </p:cNvPicPr>
          <p:nvPr/>
        </p:nvPicPr>
        <p:blipFill>
          <a:blip r:embed="rId3"/>
          <a:srcRect/>
          <a:stretch>
            <a:fillRect/>
          </a:stretch>
        </p:blipFill>
        <p:spPr bwMode="auto">
          <a:xfrm>
            <a:off x="5562600" y="133350"/>
            <a:ext cx="3518608" cy="1676400"/>
          </a:xfrm>
          <a:prstGeom prst="rect">
            <a:avLst/>
          </a:prstGeom>
          <a:noFill/>
        </p:spPr>
      </p:pic>
      <p:sp>
        <p:nvSpPr>
          <p:cNvPr id="15" name="Rectangle 14"/>
          <p:cNvSpPr/>
          <p:nvPr/>
        </p:nvSpPr>
        <p:spPr>
          <a:xfrm>
            <a:off x="8077200" y="4705350"/>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8"/>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RESULTS</a:t>
            </a:r>
            <a:endParaRPr/>
          </a:p>
        </p:txBody>
      </p:sp>
      <p:cxnSp>
        <p:nvCxnSpPr>
          <p:cNvPr id="836" name="Google Shape;836;p48"/>
          <p:cNvCxnSpPr>
            <a:stCxn id="837" idx="1"/>
          </p:cNvCxnSpPr>
          <p:nvPr/>
        </p:nvCxnSpPr>
        <p:spPr>
          <a:xfrm rot="10800000">
            <a:off x="866874" y="2822285"/>
            <a:ext cx="2823900" cy="0"/>
          </a:xfrm>
          <a:prstGeom prst="straightConnector1">
            <a:avLst/>
          </a:prstGeom>
          <a:noFill/>
          <a:ln w="19050" cap="flat" cmpd="sng">
            <a:solidFill>
              <a:schemeClr val="lt1"/>
            </a:solidFill>
            <a:prstDash val="solid"/>
            <a:round/>
            <a:headEnd type="none" w="med" len="med"/>
            <a:tailEnd type="none" w="med" len="med"/>
          </a:ln>
        </p:spPr>
      </p:cxnSp>
      <p:cxnSp>
        <p:nvCxnSpPr>
          <p:cNvPr id="838" name="Google Shape;838;p48"/>
          <p:cNvCxnSpPr/>
          <p:nvPr/>
        </p:nvCxnSpPr>
        <p:spPr>
          <a:xfrm rot="10800000">
            <a:off x="5453224" y="2822285"/>
            <a:ext cx="2823900" cy="0"/>
          </a:xfrm>
          <a:prstGeom prst="straightConnector1">
            <a:avLst/>
          </a:prstGeom>
          <a:noFill/>
          <a:ln w="19050" cap="flat" cmpd="sng">
            <a:solidFill>
              <a:schemeClr val="lt1"/>
            </a:solidFill>
            <a:prstDash val="solid"/>
            <a:round/>
            <a:headEnd type="none" w="med" len="med"/>
            <a:tailEnd type="none" w="med" len="med"/>
          </a:ln>
        </p:spPr>
      </p:cxnSp>
      <p:sp>
        <p:nvSpPr>
          <p:cNvPr id="843" name="Google Shape;843;p48"/>
          <p:cNvSpPr txBox="1">
            <a:spLocks noGrp="1"/>
          </p:cNvSpPr>
          <p:nvPr>
            <p:ph type="subTitle" idx="4294967295"/>
          </p:nvPr>
        </p:nvSpPr>
        <p:spPr>
          <a:xfrm>
            <a:off x="228600" y="1200150"/>
            <a:ext cx="2743200" cy="33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b="1" dirty="0" smtClean="0">
                <a:solidFill>
                  <a:srgbClr val="FFFFFF"/>
                </a:solidFill>
              </a:rPr>
              <a:t>Admin Login </a:t>
            </a:r>
            <a:endParaRPr sz="1200" b="1">
              <a:solidFill>
                <a:srgbClr val="FFFFFF"/>
              </a:solidFill>
            </a:endParaRPr>
          </a:p>
        </p:txBody>
      </p:sp>
      <p:pic>
        <p:nvPicPr>
          <p:cNvPr id="9218" name="Picture 2" descr="C:\Users\Karishma\Desktop\BEITSEM8\BE Project documentation\SS\Capture1.PNG"/>
          <p:cNvPicPr>
            <a:picLocks noChangeAspect="1" noChangeArrowheads="1"/>
          </p:cNvPicPr>
          <p:nvPr/>
        </p:nvPicPr>
        <p:blipFill>
          <a:blip r:embed="rId3"/>
          <a:srcRect l="23404" r="23405"/>
          <a:stretch>
            <a:fillRect/>
          </a:stretch>
        </p:blipFill>
        <p:spPr bwMode="auto">
          <a:xfrm>
            <a:off x="381000" y="1578528"/>
            <a:ext cx="2209800" cy="1755222"/>
          </a:xfrm>
          <a:prstGeom prst="rect">
            <a:avLst/>
          </a:prstGeom>
          <a:noFill/>
        </p:spPr>
      </p:pic>
      <p:pic>
        <p:nvPicPr>
          <p:cNvPr id="9219" name="Picture 3" descr="C:\Users\Karishma\Desktop\BEITSEM8\BE Project documentation\SS\Capture20.PNG"/>
          <p:cNvPicPr>
            <a:picLocks noChangeAspect="1" noChangeArrowheads="1"/>
          </p:cNvPicPr>
          <p:nvPr/>
        </p:nvPicPr>
        <p:blipFill>
          <a:blip r:embed="rId4"/>
          <a:srcRect/>
          <a:stretch>
            <a:fillRect/>
          </a:stretch>
        </p:blipFill>
        <p:spPr bwMode="auto">
          <a:xfrm>
            <a:off x="76200" y="1504950"/>
            <a:ext cx="2895600" cy="1851837"/>
          </a:xfrm>
          <a:prstGeom prst="rect">
            <a:avLst/>
          </a:prstGeom>
          <a:noFill/>
        </p:spPr>
      </p:pic>
      <p:pic>
        <p:nvPicPr>
          <p:cNvPr id="9221" name="Picture 5" descr="C:\Users\Karishma\Desktop\BEITSEM8\BE Project documentation\SS\Capture21.PNG"/>
          <p:cNvPicPr>
            <a:picLocks noChangeAspect="1" noChangeArrowheads="1"/>
          </p:cNvPicPr>
          <p:nvPr/>
        </p:nvPicPr>
        <p:blipFill>
          <a:blip r:embed="rId5"/>
          <a:srcRect b="4695"/>
          <a:stretch>
            <a:fillRect/>
          </a:stretch>
        </p:blipFill>
        <p:spPr bwMode="auto">
          <a:xfrm>
            <a:off x="3200400" y="2038351"/>
            <a:ext cx="2895600" cy="1828799"/>
          </a:xfrm>
          <a:prstGeom prst="rect">
            <a:avLst/>
          </a:prstGeom>
          <a:noFill/>
        </p:spPr>
      </p:pic>
      <p:pic>
        <p:nvPicPr>
          <p:cNvPr id="9222" name="Picture 6" descr="C:\Users\Karishma\Desktop\BEITSEM8\BE Project documentation\SS\Capture22.PNG"/>
          <p:cNvPicPr>
            <a:picLocks noChangeAspect="1" noChangeArrowheads="1"/>
          </p:cNvPicPr>
          <p:nvPr/>
        </p:nvPicPr>
        <p:blipFill>
          <a:blip r:embed="rId6"/>
          <a:srcRect/>
          <a:stretch>
            <a:fillRect/>
          </a:stretch>
        </p:blipFill>
        <p:spPr bwMode="auto">
          <a:xfrm>
            <a:off x="6248400" y="2657475"/>
            <a:ext cx="2819400" cy="2200275"/>
          </a:xfrm>
          <a:prstGeom prst="rect">
            <a:avLst/>
          </a:prstGeom>
          <a:noFill/>
        </p:spPr>
      </p:pic>
      <p:sp>
        <p:nvSpPr>
          <p:cNvPr id="49" name="Google Shape;843;p48"/>
          <p:cNvSpPr txBox="1">
            <a:spLocks/>
          </p:cNvSpPr>
          <p:nvPr/>
        </p:nvSpPr>
        <p:spPr>
          <a:xfrm>
            <a:off x="3733800" y="1352550"/>
            <a:ext cx="2743200" cy="333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chemeClr val="dk1"/>
              </a:buClr>
              <a:buSzPts val="1800"/>
              <a:buFont typeface="Montserrat"/>
              <a:buNone/>
              <a:tabLst/>
              <a:defRPr/>
            </a:pPr>
            <a:r>
              <a:rPr lang="en-US" sz="1200" b="1" dirty="0" smtClean="0">
                <a:solidFill>
                  <a:schemeClr val="tx1"/>
                </a:solidFill>
                <a:latin typeface="Montserrat"/>
                <a:ea typeface="Montserrat"/>
                <a:cs typeface="Montserrat"/>
                <a:sym typeface="Montserrat"/>
              </a:rPr>
              <a:t>Here, we can Mark Attendance, Upload Student data and Download Attendance</a:t>
            </a:r>
            <a:r>
              <a:rPr kumimoji="0" lang="en-US" sz="1200" b="1" i="0" u="none" strike="noStrike" kern="0" cap="none" spc="0" normalizeH="0" baseline="0" noProof="0" dirty="0" smtClean="0">
                <a:ln>
                  <a:noFill/>
                </a:ln>
                <a:solidFill>
                  <a:schemeClr val="tx1"/>
                </a:solidFill>
                <a:effectLst/>
                <a:uLnTx/>
                <a:uFillTx/>
                <a:latin typeface="Montserrat"/>
                <a:ea typeface="Montserrat"/>
                <a:cs typeface="Montserrat"/>
                <a:sym typeface="Montserrat"/>
              </a:rPr>
              <a:t> </a:t>
            </a:r>
            <a:endParaRPr kumimoji="0" lang="en-US" sz="1200" b="1" i="0" u="none" strike="noStrike" kern="0" cap="none" spc="0" normalizeH="0" baseline="0" noProof="0" dirty="0">
              <a:ln>
                <a:noFill/>
              </a:ln>
              <a:solidFill>
                <a:schemeClr val="tx1"/>
              </a:solidFill>
              <a:effectLst/>
              <a:uLnTx/>
              <a:uFillTx/>
              <a:latin typeface="Montserrat"/>
              <a:ea typeface="Montserrat"/>
              <a:cs typeface="Montserrat"/>
              <a:sym typeface="Montserrat"/>
            </a:endParaRPr>
          </a:p>
        </p:txBody>
      </p:sp>
      <p:sp>
        <p:nvSpPr>
          <p:cNvPr id="50" name="Google Shape;843;p48"/>
          <p:cNvSpPr txBox="1">
            <a:spLocks/>
          </p:cNvSpPr>
          <p:nvPr/>
        </p:nvSpPr>
        <p:spPr>
          <a:xfrm>
            <a:off x="6248400" y="2009850"/>
            <a:ext cx="2743200" cy="333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1600"/>
              </a:spcAft>
              <a:buClr>
                <a:schemeClr val="dk1"/>
              </a:buClr>
              <a:buSzPts val="1800"/>
              <a:buFont typeface="Montserrat"/>
              <a:buNone/>
              <a:tabLst/>
              <a:defRPr/>
            </a:pPr>
            <a:r>
              <a:rPr lang="en-US" sz="1200" b="1" dirty="0" smtClean="0">
                <a:solidFill>
                  <a:srgbClr val="FFFFFF"/>
                </a:solidFill>
                <a:latin typeface="Montserrat"/>
                <a:ea typeface="Montserrat"/>
                <a:cs typeface="Montserrat"/>
                <a:sym typeface="Montserrat"/>
              </a:rPr>
              <a:t>To upload data enter name, other details, upload image and click sign up</a:t>
            </a:r>
            <a:r>
              <a:rPr kumimoji="0" lang="en-US" sz="1200" b="1" i="0" u="none" strike="noStrike" kern="0" cap="none" spc="0" normalizeH="0" baseline="0" noProof="0" dirty="0" smtClean="0">
                <a:ln>
                  <a:noFill/>
                </a:ln>
                <a:solidFill>
                  <a:srgbClr val="FFFFFF"/>
                </a:solidFill>
                <a:effectLst/>
                <a:uLnTx/>
                <a:uFillTx/>
                <a:latin typeface="Montserrat"/>
                <a:ea typeface="Montserrat"/>
                <a:cs typeface="Montserrat"/>
                <a:sym typeface="Montserrat"/>
              </a:rPr>
              <a:t> </a:t>
            </a:r>
            <a:endParaRPr kumimoji="0" lang="en-US" sz="1200" b="1" i="0" u="none" strike="noStrike" kern="0" cap="none" spc="0" normalizeH="0" baseline="0" noProof="0" dirty="0">
              <a:ln>
                <a:noFill/>
              </a:ln>
              <a:solidFill>
                <a:srgbClr val="FFFFFF"/>
              </a:solidFill>
              <a:effectLst/>
              <a:uLnTx/>
              <a:uFillTx/>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26" name="Rectangle 25"/>
          <p:cNvSpPr/>
          <p:nvPr/>
        </p:nvSpPr>
        <p:spPr>
          <a:xfrm>
            <a:off x="0" y="742950"/>
            <a:ext cx="6096000" cy="35052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Google Shape;322;p37"/>
          <p:cNvSpPr txBox="1">
            <a:spLocks noGrp="1"/>
          </p:cNvSpPr>
          <p:nvPr>
            <p:ph type="title"/>
          </p:nvPr>
        </p:nvSpPr>
        <p:spPr>
          <a:xfrm>
            <a:off x="705222" y="133350"/>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RESULTS</a:t>
            </a:r>
            <a:endParaRPr/>
          </a:p>
        </p:txBody>
      </p:sp>
      <p:sp>
        <p:nvSpPr>
          <p:cNvPr id="323" name="Google Shape;323;p37"/>
          <p:cNvSpPr txBox="1">
            <a:spLocks noGrp="1"/>
          </p:cNvSpPr>
          <p:nvPr>
            <p:ph type="title" idx="2"/>
          </p:nvPr>
        </p:nvSpPr>
        <p:spPr>
          <a:xfrm>
            <a:off x="899300" y="3039075"/>
            <a:ext cx="1693800" cy="6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HIGH FEVER</a:t>
            </a:r>
            <a:endParaRPr/>
          </a:p>
        </p:txBody>
      </p:sp>
      <p:sp>
        <p:nvSpPr>
          <p:cNvPr id="325" name="Google Shape;325;p37"/>
          <p:cNvSpPr txBox="1">
            <a:spLocks noGrp="1"/>
          </p:cNvSpPr>
          <p:nvPr>
            <p:ph type="title" idx="3"/>
          </p:nvPr>
        </p:nvSpPr>
        <p:spPr>
          <a:xfrm>
            <a:off x="2799525" y="3039075"/>
            <a:ext cx="1693800" cy="6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HEADACHE</a:t>
            </a:r>
            <a:endParaRPr/>
          </a:p>
        </p:txBody>
      </p:sp>
      <p:sp>
        <p:nvSpPr>
          <p:cNvPr id="330" name="Google Shape;330;p37"/>
          <p:cNvSpPr txBox="1">
            <a:spLocks noGrp="1"/>
          </p:cNvSpPr>
          <p:nvPr>
            <p:ph type="subTitle" idx="8"/>
          </p:nvPr>
        </p:nvSpPr>
        <p:spPr>
          <a:xfrm>
            <a:off x="381000" y="4248150"/>
            <a:ext cx="3048000" cy="823800"/>
          </a:xfrm>
          <a:prstGeom prst="rect">
            <a:avLst/>
          </a:prstGeom>
        </p:spPr>
        <p:txBody>
          <a:bodyPr spcFirstLastPara="1" wrap="square" lIns="91425" tIns="91425" rIns="91425" bIns="91425" anchor="t" anchorCtr="0">
            <a:noAutofit/>
          </a:bodyPr>
          <a:lstStyle/>
          <a:p>
            <a:pPr marL="0" lvl="0" indent="0" algn="l">
              <a:buSzPts val="1100"/>
            </a:pPr>
            <a:r>
              <a:rPr lang="en-US" dirty="0" smtClean="0"/>
              <a:t>Fig1.</a:t>
            </a:r>
          </a:p>
          <a:p>
            <a:pPr marL="0" lvl="0" indent="0" algn="l">
              <a:buSzPts val="1100"/>
            </a:pPr>
            <a:r>
              <a:rPr lang="en-US" dirty="0" smtClean="0"/>
              <a:t>Real-time image with </a:t>
            </a:r>
          </a:p>
          <a:p>
            <a:pPr marL="0" lvl="0" indent="0" algn="l">
              <a:buSzPts val="1100"/>
            </a:pPr>
            <a:r>
              <a:rPr lang="en-US" dirty="0" smtClean="0"/>
              <a:t>no mask </a:t>
            </a:r>
            <a:endParaRPr/>
          </a:p>
        </p:txBody>
      </p:sp>
      <p:pic>
        <p:nvPicPr>
          <p:cNvPr id="10243" name="Picture 3" descr="C:\Users\Karishma\Desktop\BEITSEM8\BE Project documentation\SS\Capture15.PNG"/>
          <p:cNvPicPr>
            <a:picLocks noChangeAspect="1" noChangeArrowheads="1"/>
          </p:cNvPicPr>
          <p:nvPr/>
        </p:nvPicPr>
        <p:blipFill>
          <a:blip r:embed="rId3"/>
          <a:srcRect/>
          <a:stretch>
            <a:fillRect/>
          </a:stretch>
        </p:blipFill>
        <p:spPr bwMode="auto">
          <a:xfrm>
            <a:off x="3028218" y="895350"/>
            <a:ext cx="2839182" cy="3200400"/>
          </a:xfrm>
          <a:prstGeom prst="rect">
            <a:avLst/>
          </a:prstGeom>
          <a:noFill/>
          <a:ln>
            <a:solidFill>
              <a:schemeClr val="tx1"/>
            </a:solidFill>
          </a:ln>
        </p:spPr>
      </p:pic>
      <p:pic>
        <p:nvPicPr>
          <p:cNvPr id="10244" name="Picture 4" descr="C:\Users\Karishma\Desktop\BEITSEM8\BE Project documentation\SS\Capture16.PNG"/>
          <p:cNvPicPr>
            <a:picLocks noChangeAspect="1" noChangeArrowheads="1"/>
          </p:cNvPicPr>
          <p:nvPr/>
        </p:nvPicPr>
        <p:blipFill>
          <a:blip r:embed="rId4"/>
          <a:srcRect/>
          <a:stretch>
            <a:fillRect/>
          </a:stretch>
        </p:blipFill>
        <p:spPr bwMode="auto">
          <a:xfrm>
            <a:off x="76200" y="895350"/>
            <a:ext cx="2819400" cy="3225717"/>
          </a:xfrm>
          <a:prstGeom prst="rect">
            <a:avLst/>
          </a:prstGeom>
          <a:noFill/>
          <a:ln>
            <a:solidFill>
              <a:schemeClr val="bg2"/>
            </a:solidFill>
          </a:ln>
        </p:spPr>
      </p:pic>
      <p:pic>
        <p:nvPicPr>
          <p:cNvPr id="10245" name="Picture 5" descr="C:\Users\Karishma\Desktop\BEITSEM8\BE Project documentation\SS\WhatsApp Image 2021-04-26 at 5.52.42 PM.jpeg"/>
          <p:cNvPicPr>
            <a:picLocks noChangeAspect="1" noChangeArrowheads="1"/>
          </p:cNvPicPr>
          <p:nvPr/>
        </p:nvPicPr>
        <p:blipFill>
          <a:blip r:embed="rId5"/>
          <a:srcRect/>
          <a:stretch>
            <a:fillRect/>
          </a:stretch>
        </p:blipFill>
        <p:spPr bwMode="auto">
          <a:xfrm>
            <a:off x="6356350" y="1023481"/>
            <a:ext cx="2711450" cy="3072269"/>
          </a:xfrm>
          <a:prstGeom prst="rect">
            <a:avLst/>
          </a:prstGeom>
          <a:noFill/>
          <a:ln>
            <a:solidFill>
              <a:schemeClr val="tx1"/>
            </a:solidFill>
          </a:ln>
        </p:spPr>
      </p:pic>
      <p:sp>
        <p:nvSpPr>
          <p:cNvPr id="27" name="Google Shape;330;p37"/>
          <p:cNvSpPr txBox="1">
            <a:spLocks noGrp="1"/>
          </p:cNvSpPr>
          <p:nvPr>
            <p:ph type="subTitle" idx="8"/>
          </p:nvPr>
        </p:nvSpPr>
        <p:spPr>
          <a:xfrm>
            <a:off x="2895600" y="4248150"/>
            <a:ext cx="3048000" cy="823800"/>
          </a:xfrm>
          <a:prstGeom prst="rect">
            <a:avLst/>
          </a:prstGeom>
        </p:spPr>
        <p:txBody>
          <a:bodyPr spcFirstLastPara="1" wrap="square" lIns="91425" tIns="91425" rIns="91425" bIns="91425" anchor="t" anchorCtr="0">
            <a:noAutofit/>
          </a:bodyPr>
          <a:lstStyle/>
          <a:p>
            <a:pPr marL="0" lvl="0" indent="0" algn="l">
              <a:buSzPts val="1100"/>
            </a:pPr>
            <a:r>
              <a:rPr lang="en-US" dirty="0" smtClean="0"/>
              <a:t>Fig2.</a:t>
            </a:r>
          </a:p>
          <a:p>
            <a:pPr marL="0" lvl="0" indent="0" algn="l">
              <a:buSzPts val="1100"/>
            </a:pPr>
            <a:r>
              <a:rPr lang="en-US" dirty="0" smtClean="0"/>
              <a:t>Real-time image with </a:t>
            </a:r>
          </a:p>
          <a:p>
            <a:pPr marL="0" lvl="0" indent="0" algn="l">
              <a:buSzPts val="1100"/>
            </a:pPr>
            <a:r>
              <a:rPr lang="en-US" dirty="0" smtClean="0"/>
              <a:t>mask </a:t>
            </a:r>
            <a:endParaRPr/>
          </a:p>
        </p:txBody>
      </p:sp>
      <p:sp>
        <p:nvSpPr>
          <p:cNvPr id="28" name="Google Shape;330;p37"/>
          <p:cNvSpPr txBox="1">
            <a:spLocks noGrp="1"/>
          </p:cNvSpPr>
          <p:nvPr>
            <p:ph type="subTitle" idx="8"/>
          </p:nvPr>
        </p:nvSpPr>
        <p:spPr>
          <a:xfrm>
            <a:off x="6019800" y="4033950"/>
            <a:ext cx="3048000" cy="823800"/>
          </a:xfrm>
          <a:prstGeom prst="rect">
            <a:avLst/>
          </a:prstGeom>
        </p:spPr>
        <p:txBody>
          <a:bodyPr spcFirstLastPara="1" wrap="square" lIns="91425" tIns="91425" rIns="91425" bIns="91425" anchor="t" anchorCtr="0">
            <a:noAutofit/>
          </a:bodyPr>
          <a:lstStyle/>
          <a:p>
            <a:pPr marL="0" lvl="0" indent="0">
              <a:buSzPts val="1100"/>
            </a:pPr>
            <a:r>
              <a:rPr lang="en-US" dirty="0" smtClean="0"/>
              <a:t>Fig3.</a:t>
            </a:r>
          </a:p>
          <a:p>
            <a:pPr marL="0" lvl="0" indent="0">
              <a:buSzPts val="1100"/>
            </a:pPr>
            <a:r>
              <a:rPr lang="en-US" dirty="0" smtClean="0"/>
              <a:t>Sample of downloaded attendance sheet</a:t>
            </a:r>
            <a:endParaRPr/>
          </a:p>
        </p:txBody>
      </p:sp>
      <p:sp>
        <p:nvSpPr>
          <p:cNvPr id="29" name="Rectangle 28"/>
          <p:cNvSpPr/>
          <p:nvPr/>
        </p:nvSpPr>
        <p:spPr>
          <a:xfrm>
            <a:off x="8077200" y="4781550"/>
            <a:ext cx="5334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None/>
            </a:pPr>
            <a:r>
              <a:rPr lang="x-none" sz="1400" smtClean="0"/>
              <a:t>The following software tools were used during the development process.</a:t>
            </a:r>
            <a:endParaRPr lang="en-US" sz="1050" dirty="0" smtClean="0"/>
          </a:p>
          <a:p>
            <a:pPr lvl="0"/>
            <a:r>
              <a:rPr lang="en-US" sz="1400" dirty="0" smtClean="0"/>
              <a:t>          </a:t>
            </a:r>
            <a:r>
              <a:rPr lang="x-none" sz="1400" smtClean="0"/>
              <a:t>Visual Studio</a:t>
            </a:r>
            <a:endParaRPr lang="en-US" sz="1050" dirty="0" smtClean="0"/>
          </a:p>
          <a:p>
            <a:r>
              <a:rPr lang="x-none" sz="1400" smtClean="0"/>
              <a:t>	Python 3.6.8</a:t>
            </a:r>
            <a:endParaRPr lang="en-US" sz="1050" dirty="0" smtClean="0"/>
          </a:p>
          <a:p>
            <a:r>
              <a:rPr lang="x-none" sz="1400" smtClean="0"/>
              <a:t>	Flask web framework</a:t>
            </a:r>
            <a:endParaRPr lang="en-US" sz="1050" dirty="0" smtClean="0"/>
          </a:p>
          <a:p>
            <a:r>
              <a:rPr lang="x-none" sz="1400" smtClean="0"/>
              <a:t>	XAMPP server</a:t>
            </a:r>
            <a:endParaRPr lang="en-US" sz="1050" dirty="0" smtClean="0"/>
          </a:p>
          <a:p>
            <a:r>
              <a:rPr lang="x-none" sz="1400" smtClean="0"/>
              <a:t>	HTML</a:t>
            </a:r>
            <a:endParaRPr lang="en-US" sz="1050" dirty="0" smtClean="0"/>
          </a:p>
          <a:p>
            <a:r>
              <a:rPr lang="x-none" sz="1400" smtClean="0"/>
              <a:t>	MS-Excel</a:t>
            </a:r>
            <a:endParaRPr lang="en-US" sz="1050" dirty="0" smtClean="0"/>
          </a:p>
          <a:p>
            <a:pPr marL="457200" lvl="1">
              <a:spcBef>
                <a:spcPts val="0"/>
              </a:spcBef>
              <a:buFont typeface="Montserrat"/>
              <a:buChar char="●"/>
            </a:pPr>
            <a:endParaRPr lang="en-US" sz="1050" b="1" i="1" dirty="0" smtClean="0"/>
          </a:p>
          <a:p>
            <a:endParaRPr lang="en-US" dirty="0"/>
          </a:p>
        </p:txBody>
      </p:sp>
      <p:sp>
        <p:nvSpPr>
          <p:cNvPr id="3" name="Title 2"/>
          <p:cNvSpPr>
            <a:spLocks noGrp="1"/>
          </p:cNvSpPr>
          <p:nvPr>
            <p:ph type="title"/>
          </p:nvPr>
        </p:nvSpPr>
        <p:spPr/>
        <p:txBody>
          <a:bodyPr/>
          <a:lstStyle/>
          <a:p>
            <a:pPr lvl="1">
              <a:buSzPts val="2000"/>
            </a:pPr>
            <a:r>
              <a:rPr lang="en-US" sz="2000" dirty="0" smtClean="0">
                <a:latin typeface="Montserrat ExtraBold"/>
                <a:ea typeface="Montserrat ExtraBold"/>
                <a:cs typeface="Montserrat ExtraBold"/>
                <a:sym typeface="Montserrat ExtraBold"/>
              </a:rPr>
              <a:t>SOFTWARE DEVELOPMENT TOOLS</a:t>
            </a:r>
            <a:r>
              <a:rPr lang="en-US" dirty="0" smtClean="0"/>
              <a:t/>
            </a:r>
            <a:br>
              <a:rPr lang="en-US" dirty="0" smtClean="0"/>
            </a:b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750"/>
            <a:ext cx="6774900" cy="914400"/>
          </a:xfrm>
        </p:spPr>
        <p:txBody>
          <a:bodyPr/>
          <a:lstStyle/>
          <a:p>
            <a:r>
              <a:rPr lang="en-US" sz="3600" dirty="0" smtClean="0"/>
              <a:t>CONCLUSION</a:t>
            </a:r>
            <a:endParaRPr lang="en-US" sz="3600" dirty="0"/>
          </a:p>
        </p:txBody>
      </p:sp>
      <p:sp>
        <p:nvSpPr>
          <p:cNvPr id="3" name="Text Placeholder 2"/>
          <p:cNvSpPr>
            <a:spLocks noGrp="1"/>
          </p:cNvSpPr>
          <p:nvPr>
            <p:ph type="body" idx="1"/>
          </p:nvPr>
        </p:nvSpPr>
        <p:spPr>
          <a:xfrm>
            <a:off x="1447800" y="1504950"/>
            <a:ext cx="6248400" cy="2769300"/>
          </a:xfrm>
        </p:spPr>
        <p:txBody>
          <a:bodyPr/>
          <a:lstStyle/>
          <a:p>
            <a:pPr indent="-317500" algn="l">
              <a:buSzPts val="1400"/>
            </a:pPr>
            <a:r>
              <a:rPr lang="en-US" sz="1400" dirty="0" smtClean="0"/>
              <a:t>During this pandemic situation existing face recognition technology will easily fail to make efficient recognition. </a:t>
            </a:r>
          </a:p>
          <a:p>
            <a:pPr indent="-317500" algn="l">
              <a:buSzPts val="1400"/>
            </a:pPr>
            <a:r>
              <a:rPr lang="en-US" sz="1400" dirty="0" smtClean="0"/>
              <a:t>The proposed system improves the face recognition attendance process in the presence of masks using deep learning-based methods.</a:t>
            </a:r>
          </a:p>
          <a:p>
            <a:pPr indent="-317500" algn="l">
              <a:buSzPts val="1400"/>
            </a:pPr>
            <a:r>
              <a:rPr lang="en-US" sz="1400" dirty="0" smtClean="0"/>
              <a:t>Moreover this is not limited to this pandemic as people wear masks to take care of their health and protect themselves against pollution. </a:t>
            </a:r>
          </a:p>
          <a:p>
            <a:pPr indent="-317500" algn="l">
              <a:buSzPts val="1400"/>
            </a:pPr>
            <a:r>
              <a:rPr lang="en-US" sz="1400" dirty="0" smtClean="0"/>
              <a:t>In the proposed system, mask detection technology can be used to identify faces in the crowd wearing masks or not. </a:t>
            </a:r>
          </a:p>
          <a:p>
            <a:pPr indent="-317500" algn="l">
              <a:buSzPts val="1400"/>
            </a:pPr>
            <a:r>
              <a:rPr lang="en-US" sz="1400" dirty="0" smtClean="0"/>
              <a:t>In future, notification to the student can be sent once the attendance is marked.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ko-KR" sz="1600" dirty="0" smtClean="0">
                <a:ea typeface="新細明體" charset="-120"/>
              </a:rPr>
              <a:t>MGM’S COLLEGE OF ENGINEERING AND TECHNOLOGY, NAVI MUMBAI</a:t>
            </a:r>
            <a:br>
              <a:rPr lang="en-US" altLang="ko-KR" sz="1600" dirty="0" smtClean="0">
                <a:ea typeface="新細明體" charset="-120"/>
              </a:rPr>
            </a:br>
            <a:r>
              <a:rPr lang="en-US" altLang="ko-KR" sz="1600" dirty="0" smtClean="0">
                <a:ea typeface="新細明體" charset="-120"/>
              </a:rPr>
              <a:t>(BEIT 2020-21)</a:t>
            </a:r>
            <a:endParaRPr lang="en-US" sz="1600" dirty="0"/>
          </a:p>
        </p:txBody>
      </p:sp>
      <p:sp>
        <p:nvSpPr>
          <p:cNvPr id="3" name="Rectangle 6"/>
          <p:cNvSpPr txBox="1">
            <a:spLocks noChangeArrowheads="1"/>
          </p:cNvSpPr>
          <p:nvPr/>
        </p:nvSpPr>
        <p:spPr>
          <a:xfrm>
            <a:off x="685800" y="1657350"/>
            <a:ext cx="7543800" cy="1981200"/>
          </a:xfrm>
          <a:prstGeom prst="rect">
            <a:avLst/>
          </a:prstGeom>
          <a:no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itchFamily="34" charset="0"/>
              <a:buChar char="•"/>
              <a:tabLst/>
              <a:defRPr/>
            </a:pPr>
            <a:r>
              <a:rPr kumimoji="0" lang="en-US" altLang="zh-TW" sz="2000" b="0" i="0" u="none" strike="noStrike" kern="0" cap="none" spc="0" normalizeH="0" baseline="0" noProof="0" dirty="0" smtClean="0">
                <a:ln>
                  <a:noFill/>
                </a:ln>
                <a:solidFill>
                  <a:srgbClr val="000000"/>
                </a:solidFill>
                <a:effectLst/>
                <a:uLnTx/>
                <a:uFillTx/>
                <a:latin typeface="Arial"/>
                <a:ea typeface="新細明體" charset="-120"/>
                <a:cs typeface="Arial"/>
                <a:sym typeface="Arial"/>
              </a:rPr>
              <a:t>TEAM MEMBERS</a:t>
            </a:r>
            <a:r>
              <a:rPr kumimoji="0" lang="en-US" altLang="zh-TW" sz="1400" b="0" i="0" u="none" strike="noStrike" kern="0" cap="none" spc="0" normalizeH="0" baseline="0" noProof="0" dirty="0" smtClean="0">
                <a:ln>
                  <a:noFill/>
                </a:ln>
                <a:solidFill>
                  <a:srgbClr val="000000"/>
                </a:solidFill>
                <a:effectLst/>
                <a:uLnTx/>
                <a:uFillTx/>
                <a:latin typeface="Arial"/>
                <a:ea typeface="新細明體" charset="-120"/>
                <a:cs typeface="Arial"/>
                <a:sym typeface="Arial"/>
              </a:rPr>
              <a:t>			</a:t>
            </a:r>
            <a:r>
              <a:rPr kumimoji="0" lang="en-US" altLang="zh-TW" sz="2000" b="0" i="0" u="none" strike="noStrike" kern="0" cap="none" spc="0" normalizeH="0" baseline="0" noProof="0" dirty="0" smtClean="0">
                <a:ln>
                  <a:noFill/>
                </a:ln>
                <a:solidFill>
                  <a:srgbClr val="000000"/>
                </a:solidFill>
                <a:effectLst/>
                <a:uLnTx/>
                <a:uFillTx/>
                <a:latin typeface="Arial"/>
                <a:ea typeface="新細明體" charset="-120"/>
                <a:cs typeface="Arial"/>
                <a:sym typeface="Arial"/>
              </a:rPr>
              <a:t>UID No.</a:t>
            </a:r>
            <a:endParaRPr kumimoji="0" lang="en-US" altLang="zh-TW" sz="1400" b="0" i="0" u="none" strike="noStrike" kern="0" cap="none" spc="0" normalizeH="0" baseline="0" noProof="0" dirty="0" smtClean="0">
              <a:ln>
                <a:noFill/>
              </a:ln>
              <a:solidFill>
                <a:srgbClr val="000000"/>
              </a:solidFill>
              <a:effectLst/>
              <a:uLnTx/>
              <a:uFillTx/>
              <a:latin typeface="Arial"/>
              <a:ea typeface="新細明體" charset="-12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ko-KR" sz="1400" b="1" i="0" u="none" strike="noStrike" kern="0" cap="none" spc="0" normalizeH="0" baseline="0" noProof="0" dirty="0" smtClean="0">
                <a:ln>
                  <a:noFill/>
                </a:ln>
                <a:solidFill>
                  <a:schemeClr val="accent1"/>
                </a:solidFill>
                <a:effectLst/>
                <a:uLnTx/>
                <a:uFillTx/>
                <a:latin typeface="Arial"/>
                <a:ea typeface="맑은 고딕" pitchFamily="34" charset="-127"/>
                <a:cs typeface="Arial"/>
                <a:sym typeface="Arial"/>
              </a:rPr>
              <a:t>Karishma Chandrakant Mokashi			117IT1065B</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ko-KR" sz="1400" b="1" i="0" u="none" strike="noStrike" kern="0" cap="none" spc="0" normalizeH="0" baseline="0" noProof="0" dirty="0" smtClean="0">
                <a:ln>
                  <a:noFill/>
                </a:ln>
                <a:solidFill>
                  <a:schemeClr val="accent1"/>
                </a:solidFill>
                <a:effectLst/>
                <a:uLnTx/>
                <a:uFillTx/>
                <a:latin typeface="Arial"/>
                <a:ea typeface="맑은 고딕" pitchFamily="34" charset="-127"/>
                <a:cs typeface="Arial"/>
                <a:sym typeface="Arial"/>
              </a:rPr>
              <a:t>Supriya Tanaji Kodag				117IT1429B</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ko-KR" sz="1400" b="1" i="0" u="none" strike="noStrike" kern="0" cap="none" spc="0" normalizeH="0" baseline="0" noProof="0" dirty="0" smtClean="0">
                <a:ln>
                  <a:noFill/>
                </a:ln>
                <a:solidFill>
                  <a:schemeClr val="accent1"/>
                </a:solidFill>
                <a:effectLst/>
                <a:uLnTx/>
                <a:uFillTx/>
                <a:latin typeface="Arial"/>
                <a:ea typeface="맑은 고딕" pitchFamily="34" charset="-127"/>
                <a:cs typeface="Arial"/>
                <a:sym typeface="Arial"/>
              </a:rPr>
              <a:t>Saurabh Raghunath Pawar			118IT3326A</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ko-KR" sz="1400" b="1" i="0" u="none" strike="noStrike" kern="0" cap="none" spc="0" normalizeH="0" baseline="0" noProof="0" dirty="0" smtClean="0">
              <a:ln>
                <a:noFill/>
              </a:ln>
              <a:solidFill>
                <a:srgbClr val="7D642C"/>
              </a:solidFill>
              <a:effectLst/>
              <a:uLnTx/>
              <a:uFillTx/>
              <a:latin typeface="Arial"/>
              <a:ea typeface="맑은 고딕" pitchFamily="34" charset="-127"/>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lang="en-US" altLang="zh-TW" sz="1400" b="0" i="0" u="none" strike="noStrike" kern="0" cap="none" spc="0" normalizeH="0" baseline="0" noProof="0" dirty="0" smtClean="0">
              <a:ln>
                <a:noFill/>
              </a:ln>
              <a:solidFill>
                <a:srgbClr val="000000"/>
              </a:solidFill>
              <a:effectLst/>
              <a:uLnTx/>
              <a:uFillTx/>
              <a:latin typeface="Arial"/>
              <a:ea typeface="新細明體" charset="-12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TW" sz="1400" b="0" i="0" u="none" strike="noStrike" kern="0" cap="none" spc="0" normalizeH="0" baseline="0" noProof="0" dirty="0" smtClean="0">
              <a:ln>
                <a:noFill/>
              </a:ln>
              <a:solidFill>
                <a:srgbClr val="000000"/>
              </a:solidFill>
              <a:effectLst/>
              <a:uLnTx/>
              <a:uFillTx/>
              <a:latin typeface="Arial"/>
              <a:ea typeface="新細明體" charset="-120"/>
              <a:cs typeface="Arial"/>
              <a:sym typeface="Arial"/>
            </a:endParaRPr>
          </a:p>
        </p:txBody>
      </p:sp>
      <p:sp>
        <p:nvSpPr>
          <p:cNvPr id="4" name="Rectangle 6"/>
          <p:cNvSpPr txBox="1">
            <a:spLocks noChangeArrowheads="1"/>
          </p:cNvSpPr>
          <p:nvPr/>
        </p:nvSpPr>
        <p:spPr bwMode="auto">
          <a:xfrm>
            <a:off x="685800" y="2952750"/>
            <a:ext cx="7848600" cy="1981200"/>
          </a:xfrm>
          <a:prstGeom prst="rect">
            <a:avLst/>
          </a:prstGeom>
          <a:noFill/>
          <a:ln w="9525">
            <a:noFill/>
            <a:miter lim="800000"/>
            <a:headEnd/>
            <a:tailEnd/>
          </a:ln>
          <a:effectLst/>
        </p:spPr>
        <p:txBody>
          <a:bodyPr/>
          <a:lstStyle/>
          <a:p>
            <a:pPr marL="342900" indent="-342900" eaLnBrk="1" hangingPunct="1">
              <a:spcBef>
                <a:spcPct val="20000"/>
              </a:spcBef>
              <a:buFontTx/>
              <a:buChar char="•"/>
              <a:defRPr/>
            </a:pPr>
            <a:r>
              <a:rPr lang="en-US" altLang="zh-TW" sz="2000" i="0" kern="0" dirty="0">
                <a:latin typeface="+mj-lt"/>
                <a:ea typeface="新細明體" charset="-120"/>
              </a:rPr>
              <a:t>MENTOR</a:t>
            </a:r>
          </a:p>
          <a:p>
            <a:pPr marL="342900" indent="-342900" eaLnBrk="1" hangingPunct="1">
              <a:spcBef>
                <a:spcPct val="20000"/>
              </a:spcBef>
              <a:defRPr/>
            </a:pPr>
            <a:r>
              <a:rPr lang="en-US" altLang="ko-KR" sz="1400" b="1" i="0" kern="0" dirty="0">
                <a:solidFill>
                  <a:schemeClr val="accent1"/>
                </a:solidFill>
                <a:latin typeface="+mn-lt"/>
                <a:ea typeface="맑은 고딕" pitchFamily="50" charset="-127"/>
              </a:rPr>
              <a:t>Prof. Yogesh Shahare</a:t>
            </a:r>
          </a:p>
          <a:p>
            <a:pPr marL="342900" indent="-342900" eaLnBrk="1" hangingPunct="1">
              <a:spcBef>
                <a:spcPct val="20000"/>
              </a:spcBef>
              <a:defRPr/>
            </a:pPr>
            <a:endParaRPr lang="en-US" altLang="ko-KR" sz="1400" b="1" i="0" kern="0" dirty="0">
              <a:solidFill>
                <a:srgbClr val="7D642C"/>
              </a:solidFill>
              <a:latin typeface="+mn-lt"/>
              <a:ea typeface="맑은 고딕" pitchFamily="50" charset="-127"/>
            </a:endParaRPr>
          </a:p>
          <a:p>
            <a:pPr marL="342900" indent="-342900" eaLnBrk="1" hangingPunct="1">
              <a:spcBef>
                <a:spcPct val="20000"/>
              </a:spcBef>
              <a:defRPr/>
            </a:pPr>
            <a:endParaRPr lang="en-US" altLang="ko-KR" sz="1400" b="1" i="0" kern="0" dirty="0">
              <a:solidFill>
                <a:srgbClr val="7D642C"/>
              </a:solidFill>
              <a:latin typeface="+mn-lt"/>
              <a:ea typeface="맑은 고딕" pitchFamily="50" charset="-127"/>
            </a:endParaRPr>
          </a:p>
          <a:p>
            <a:pPr marL="342900" indent="-342900" eaLnBrk="1" hangingPunct="1">
              <a:spcBef>
                <a:spcPct val="20000"/>
              </a:spcBef>
              <a:defRPr/>
            </a:pPr>
            <a:endParaRPr lang="en-US" altLang="ko-KR" sz="1400" b="1" i="0" kern="0" dirty="0">
              <a:solidFill>
                <a:srgbClr val="7D642C"/>
              </a:solidFill>
              <a:latin typeface="+mn-lt"/>
              <a:ea typeface="맑은 고딕" pitchFamily="50" charset="-127"/>
            </a:endParaRPr>
          </a:p>
          <a:p>
            <a:pPr marL="342900" indent="-342900" eaLnBrk="1" hangingPunct="1">
              <a:spcBef>
                <a:spcPct val="20000"/>
              </a:spcBef>
              <a:defRPr/>
            </a:pPr>
            <a:endParaRPr lang="en-US" altLang="ko-KR" sz="1400" b="1" i="0" kern="0" dirty="0">
              <a:solidFill>
                <a:srgbClr val="7D642C"/>
              </a:solidFill>
              <a:latin typeface="+mn-lt"/>
              <a:ea typeface="맑은 고딕" pitchFamily="50" charset="-127"/>
            </a:endParaRPr>
          </a:p>
          <a:p>
            <a:pPr marL="342900" indent="-342900" eaLnBrk="1" hangingPunct="1">
              <a:spcBef>
                <a:spcPct val="20000"/>
              </a:spcBef>
              <a:defRPr/>
            </a:pPr>
            <a:endParaRPr lang="en-US" altLang="ko-KR" sz="1400" b="1" i="0" kern="0" dirty="0">
              <a:solidFill>
                <a:srgbClr val="7D642C"/>
              </a:solidFill>
              <a:latin typeface="+mn-lt"/>
              <a:ea typeface="맑은 고딕" pitchFamily="50" charset="-127"/>
            </a:endParaRPr>
          </a:p>
          <a:p>
            <a:pPr marL="342900" indent="-342900" eaLnBrk="1" hangingPunct="1">
              <a:spcBef>
                <a:spcPct val="20000"/>
              </a:spcBef>
              <a:defRPr/>
            </a:pPr>
            <a:endParaRPr lang="en-US" altLang="zh-TW" sz="2000" i="0" kern="0" dirty="0">
              <a:latin typeface="+mn-lt"/>
              <a:ea typeface="新細明體" charset="-120"/>
            </a:endParaRPr>
          </a:p>
          <a:p>
            <a:pPr marL="342900" indent="-342900" eaLnBrk="1" hangingPunct="1">
              <a:spcBef>
                <a:spcPct val="20000"/>
              </a:spcBef>
              <a:buFontTx/>
              <a:buChar char="•"/>
              <a:defRPr/>
            </a:pPr>
            <a:endParaRPr lang="en-US" altLang="zh-TW" sz="2000" i="0" kern="0" dirty="0">
              <a:latin typeface="+mn-lt"/>
              <a:ea typeface="新細明體" charset="-120"/>
            </a:endParaRPr>
          </a:p>
        </p:txBody>
      </p:sp>
      <p:sp>
        <p:nvSpPr>
          <p:cNvPr id="5" name="Rectangle 4"/>
          <p:cNvSpPr/>
          <p:nvPr/>
        </p:nvSpPr>
        <p:spPr>
          <a:xfrm>
            <a:off x="8001000" y="4629150"/>
            <a:ext cx="685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5"/>
          <p:cNvSpPr txBox="1">
            <a:spLocks noGrp="1"/>
          </p:cNvSpPr>
          <p:nvPr>
            <p:ph type="title"/>
          </p:nvPr>
        </p:nvSpPr>
        <p:spPr>
          <a:xfrm>
            <a:off x="705222" y="7615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a:p>
        </p:txBody>
      </p:sp>
      <p:pic>
        <p:nvPicPr>
          <p:cNvPr id="974" name="Google Shape;974;p55"/>
          <p:cNvPicPr preferRelativeResize="0"/>
          <p:nvPr/>
        </p:nvPicPr>
        <p:blipFill>
          <a:blip r:embed="rId3">
            <a:alphaModFix/>
          </a:blip>
          <a:stretch>
            <a:fillRect/>
          </a:stretch>
        </p:blipFill>
        <p:spPr>
          <a:xfrm>
            <a:off x="4435247" y="890525"/>
            <a:ext cx="4708746" cy="3362453"/>
          </a:xfrm>
          <a:prstGeom prst="rect">
            <a:avLst/>
          </a:prstGeom>
          <a:noFill/>
          <a:ln>
            <a:noFill/>
          </a:ln>
        </p:spPr>
      </p:pic>
      <p:sp>
        <p:nvSpPr>
          <p:cNvPr id="18" name="Rectangle 17"/>
          <p:cNvSpPr/>
          <p:nvPr/>
        </p:nvSpPr>
        <p:spPr>
          <a:xfrm>
            <a:off x="685800" y="2876550"/>
            <a:ext cx="2514600" cy="762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53"/>
          <p:cNvSpPr txBox="1">
            <a:spLocks noGrp="1"/>
          </p:cNvSpPr>
          <p:nvPr>
            <p:ph type="body" idx="1"/>
          </p:nvPr>
        </p:nvSpPr>
        <p:spPr>
          <a:xfrm>
            <a:off x="705225" y="971550"/>
            <a:ext cx="4366800" cy="3071700"/>
          </a:xfrm>
          <a:prstGeom prst="rect">
            <a:avLst/>
          </a:prstGeom>
        </p:spPr>
        <p:txBody>
          <a:bodyPr spcFirstLastPara="1" wrap="square" lIns="91425" tIns="91425" rIns="91425" bIns="91425" anchor="t" anchorCtr="0">
            <a:noAutofit/>
          </a:bodyPr>
          <a:lstStyle/>
          <a:p>
            <a:pPr fontAlgn="base">
              <a:lnSpc>
                <a:spcPct val="150000"/>
              </a:lnSpc>
              <a:buFont typeface="Wingdings" pitchFamily="2" charset="2"/>
              <a:buChar char="Ø"/>
            </a:pPr>
            <a:r>
              <a:rPr lang="en-US" sz="1200" dirty="0" smtClean="0"/>
              <a:t>Introduction</a:t>
            </a:r>
          </a:p>
          <a:p>
            <a:pPr fontAlgn="base">
              <a:lnSpc>
                <a:spcPct val="150000"/>
              </a:lnSpc>
              <a:buFont typeface="Wingdings" pitchFamily="2" charset="2"/>
              <a:buChar char="Ø"/>
            </a:pPr>
            <a:r>
              <a:rPr lang="en-US" sz="1200" dirty="0" smtClean="0"/>
              <a:t>Motivation</a:t>
            </a:r>
          </a:p>
          <a:p>
            <a:pPr fontAlgn="base">
              <a:lnSpc>
                <a:spcPct val="150000"/>
              </a:lnSpc>
              <a:buFont typeface="Wingdings" pitchFamily="2" charset="2"/>
              <a:buChar char="Ø"/>
            </a:pPr>
            <a:r>
              <a:rPr lang="en-US" sz="1200" dirty="0" smtClean="0"/>
              <a:t>Objective</a:t>
            </a:r>
          </a:p>
          <a:p>
            <a:pPr fontAlgn="base">
              <a:lnSpc>
                <a:spcPct val="150000"/>
              </a:lnSpc>
              <a:buFont typeface="Wingdings" pitchFamily="2" charset="2"/>
              <a:buChar char="Ø"/>
            </a:pPr>
            <a:r>
              <a:rPr lang="en-US" sz="1200" dirty="0" smtClean="0"/>
              <a:t>Flowchart</a:t>
            </a:r>
          </a:p>
          <a:p>
            <a:pPr fontAlgn="base">
              <a:lnSpc>
                <a:spcPct val="150000"/>
              </a:lnSpc>
              <a:buFont typeface="Wingdings" pitchFamily="2" charset="2"/>
              <a:buChar char="Ø"/>
            </a:pPr>
            <a:r>
              <a:rPr lang="en-US" sz="1200" dirty="0" smtClean="0"/>
              <a:t>Datasets</a:t>
            </a:r>
          </a:p>
          <a:p>
            <a:pPr fontAlgn="base">
              <a:lnSpc>
                <a:spcPct val="150000"/>
              </a:lnSpc>
              <a:buFont typeface="Wingdings" pitchFamily="2" charset="2"/>
              <a:buChar char="Ø"/>
            </a:pPr>
            <a:r>
              <a:rPr lang="en-US" sz="1200" dirty="0" smtClean="0"/>
              <a:t>Implementation-Training and Testing</a:t>
            </a:r>
          </a:p>
          <a:p>
            <a:pPr fontAlgn="base">
              <a:lnSpc>
                <a:spcPct val="150000"/>
              </a:lnSpc>
              <a:buFont typeface="Wingdings" pitchFamily="2" charset="2"/>
              <a:buChar char="Ø"/>
            </a:pPr>
            <a:r>
              <a:rPr lang="en-US" sz="1200" dirty="0" smtClean="0"/>
              <a:t>Software Development Tools</a:t>
            </a:r>
          </a:p>
          <a:p>
            <a:pPr fontAlgn="base">
              <a:lnSpc>
                <a:spcPct val="150000"/>
              </a:lnSpc>
              <a:buFont typeface="Wingdings" pitchFamily="2" charset="2"/>
              <a:buChar char="Ø"/>
            </a:pPr>
            <a:r>
              <a:rPr lang="en-US" sz="1200" dirty="0" smtClean="0"/>
              <a:t>Conclusion</a:t>
            </a:r>
          </a:p>
          <a:p>
            <a:pPr marL="457200" lvl="0" indent="-317500" algn="l" rtl="0">
              <a:lnSpc>
                <a:spcPct val="150000"/>
              </a:lnSpc>
              <a:spcBef>
                <a:spcPts val="1000"/>
              </a:spcBef>
              <a:spcAft>
                <a:spcPts val="1000"/>
              </a:spcAft>
              <a:buSzPts val="1400"/>
              <a:buFont typeface="Wingdings" pitchFamily="2" charset="2"/>
              <a:buChar char="Ø"/>
            </a:pPr>
            <a:endParaRPr sz="1200"/>
          </a:p>
        </p:txBody>
      </p:sp>
      <p:sp>
        <p:nvSpPr>
          <p:cNvPr id="940" name="Google Shape;940;p53"/>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a:p>
        </p:txBody>
      </p:sp>
      <p:pic>
        <p:nvPicPr>
          <p:cNvPr id="1026" name="Picture 2" descr="C:\Users\Karishma\Downloads\Body-Temperature-Mask-Detection-Entrance-Control-Solution.jpg"/>
          <p:cNvPicPr>
            <a:picLocks noChangeAspect="1" noChangeArrowheads="1"/>
          </p:cNvPicPr>
          <p:nvPr/>
        </p:nvPicPr>
        <p:blipFill>
          <a:blip r:embed="rId3"/>
          <a:srcRect/>
          <a:stretch>
            <a:fillRect/>
          </a:stretch>
        </p:blipFill>
        <p:spPr bwMode="auto">
          <a:xfrm>
            <a:off x="6219825" y="1"/>
            <a:ext cx="2543175" cy="4248149"/>
          </a:xfrm>
          <a:prstGeom prst="rect">
            <a:avLst/>
          </a:prstGeom>
          <a:noFill/>
        </p:spPr>
      </p:pic>
      <p:sp>
        <p:nvSpPr>
          <p:cNvPr id="6" name="Rectangle 5"/>
          <p:cNvSpPr/>
          <p:nvPr/>
        </p:nvSpPr>
        <p:spPr>
          <a:xfrm>
            <a:off x="8001000" y="4705350"/>
            <a:ext cx="609600" cy="1524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985;p57"/>
          <p:cNvSpPr txBox="1">
            <a:spLocks/>
          </p:cNvSpPr>
          <p:nvPr/>
        </p:nvSpPr>
        <p:spPr>
          <a:xfrm>
            <a:off x="228600" y="3409949"/>
            <a:ext cx="5334000" cy="1447801"/>
          </a:xfrm>
          <a:prstGeom prst="rect">
            <a:avLst/>
          </a:prstGeom>
          <a:noFill/>
          <a:ln>
            <a:solidFill>
              <a:schemeClr val="accent1"/>
            </a:solidFill>
          </a:ln>
        </p:spPr>
        <p:txBody>
          <a:bodyPr spcFirstLastPara="1" wrap="square" lIns="91425" tIns="91425" rIns="91425" bIns="91425" anchor="t" anchorCtr="0">
            <a:noAutofit/>
          </a:bodyPr>
          <a:lstStyle/>
          <a:p>
            <a:pPr lvl="0">
              <a:spcBef>
                <a:spcPts val="1600"/>
              </a:spcBef>
              <a:buClr>
                <a:schemeClr val="dk1"/>
              </a:buClr>
              <a:buSzPts val="1400"/>
            </a:pPr>
            <a:r>
              <a:rPr lang="en-US" sz="1300" b="1" dirty="0" smtClean="0">
                <a:solidFill>
                  <a:schemeClr val="dk1"/>
                </a:solidFill>
                <a:uFill>
                  <a:noFill/>
                </a:uFill>
                <a:latin typeface="Montserrat"/>
                <a:ea typeface="Montserrat"/>
                <a:cs typeface="Montserrat"/>
                <a:sym typeface="Montserrat"/>
              </a:rPr>
              <a:t>Challenge</a:t>
            </a:r>
            <a:r>
              <a:rPr lang="en-US" sz="1300" dirty="0" smtClean="0">
                <a:solidFill>
                  <a:schemeClr val="dk1"/>
                </a:solidFill>
                <a:uFill>
                  <a:noFill/>
                </a:uFill>
                <a:latin typeface="Montserrat"/>
                <a:ea typeface="Montserrat"/>
                <a:cs typeface="Montserrat"/>
                <a:sym typeface="Montserrat"/>
              </a:rPr>
              <a:t>    Prevent virus spread through touched surfaces</a:t>
            </a:r>
          </a:p>
          <a:p>
            <a:pPr>
              <a:spcBef>
                <a:spcPts val="1600"/>
              </a:spcBef>
              <a:buClr>
                <a:schemeClr val="dk1"/>
              </a:buClr>
              <a:buSzPts val="1400"/>
            </a:pPr>
            <a:r>
              <a:rPr lang="en-US" sz="1300" b="1" dirty="0" smtClean="0">
                <a:solidFill>
                  <a:schemeClr val="dk1"/>
                </a:solidFill>
                <a:uFill>
                  <a:noFill/>
                </a:uFill>
                <a:latin typeface="Montserrat"/>
                <a:ea typeface="Montserrat"/>
                <a:cs typeface="Montserrat"/>
                <a:sym typeface="Montserrat"/>
              </a:rPr>
              <a:t>Solution</a:t>
            </a:r>
            <a:r>
              <a:rPr lang="en-US" sz="1300" dirty="0" smtClean="0">
                <a:solidFill>
                  <a:schemeClr val="dk1"/>
                </a:solidFill>
                <a:uFill>
                  <a:noFill/>
                </a:uFill>
                <a:latin typeface="Montserrat"/>
                <a:ea typeface="Montserrat"/>
                <a:cs typeface="Montserrat"/>
                <a:sym typeface="Montserrat"/>
              </a:rPr>
              <a:t>        Masked Face Recognition Based Attendance 	   System</a:t>
            </a:r>
          </a:p>
          <a:p>
            <a:pPr marL="0" marR="0" lvl="0" indent="0" algn="l" defTabSz="914400" rtl="0" eaLnBrk="1" fontAlgn="auto" latinLnBrk="0" hangingPunct="1">
              <a:lnSpc>
                <a:spcPct val="100000"/>
              </a:lnSpc>
              <a:spcBef>
                <a:spcPts val="1600"/>
              </a:spcBef>
              <a:spcAft>
                <a:spcPts val="0"/>
              </a:spcAft>
              <a:buClr>
                <a:schemeClr val="dk1"/>
              </a:buClr>
              <a:buSzPts val="1400"/>
              <a:buFont typeface="Montserrat"/>
              <a:buNone/>
              <a:tabLst/>
              <a:defRPr/>
            </a:pPr>
            <a:endParaRPr kumimoji="0" lang="en-US" sz="1300" b="0" i="0" u="none" strike="noStrike" kern="0" cap="none" spc="0" normalizeH="0" baseline="0" noProof="0" dirty="0" smtClean="0">
              <a:ln>
                <a:noFill/>
              </a:ln>
              <a:solidFill>
                <a:schemeClr val="dk1"/>
              </a:solidFill>
              <a:effectLst/>
              <a:uLnTx/>
              <a:uFill>
                <a:noFill/>
              </a:uFill>
              <a:latin typeface="Montserrat"/>
              <a:ea typeface="Montserrat"/>
              <a:cs typeface="Montserrat"/>
              <a:sym typeface="Montserrat"/>
            </a:endParaRPr>
          </a:p>
          <a:p>
            <a:pPr marL="0" marR="0" lvl="0" indent="0" algn="l" defTabSz="914400" rtl="0" eaLnBrk="1" fontAlgn="auto" latinLnBrk="0" hangingPunct="1">
              <a:lnSpc>
                <a:spcPct val="100000"/>
              </a:lnSpc>
              <a:spcBef>
                <a:spcPts val="1600"/>
              </a:spcBef>
              <a:spcAft>
                <a:spcPts val="1600"/>
              </a:spcAft>
              <a:buClr>
                <a:schemeClr val="dk1"/>
              </a:buClr>
              <a:buSzPts val="1400"/>
              <a:buFont typeface="Montserrat"/>
              <a:buNone/>
              <a:tabLst/>
              <a:defRPr/>
            </a:pPr>
            <a:endParaRPr kumimoji="0" lang="en-US" sz="1300" b="0" i="0" u="none" strike="noStrike" kern="0" cap="none" spc="0" normalizeH="0" baseline="0" noProof="0" dirty="0">
              <a:ln>
                <a:noFill/>
              </a:ln>
              <a:solidFill>
                <a:schemeClr val="dk1"/>
              </a:solidFill>
              <a:effectLst/>
              <a:uLnTx/>
              <a:uFillTx/>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a:p>
        </p:txBody>
      </p:sp>
      <p:sp>
        <p:nvSpPr>
          <p:cNvPr id="268" name="Google Shape;268;p34"/>
          <p:cNvSpPr txBox="1">
            <a:spLocks noGrp="1"/>
          </p:cNvSpPr>
          <p:nvPr>
            <p:ph type="subTitle" idx="1"/>
          </p:nvPr>
        </p:nvSpPr>
        <p:spPr>
          <a:xfrm>
            <a:off x="1006450" y="2876550"/>
            <a:ext cx="1938000" cy="823800"/>
          </a:xfrm>
          <a:prstGeom prst="rect">
            <a:avLst/>
          </a:prstGeom>
        </p:spPr>
        <p:txBody>
          <a:bodyPr spcFirstLastPara="1" wrap="square" lIns="91425" tIns="91425" rIns="91425" bIns="91425" anchor="t" anchorCtr="0">
            <a:noAutofit/>
          </a:bodyPr>
          <a:lstStyle/>
          <a:p>
            <a:pPr marL="0" lvl="0" indent="0"/>
            <a:r>
              <a:rPr lang="en-US" dirty="0" smtClean="0"/>
              <a:t>Corona virus has affected every single individual over the globe.</a:t>
            </a:r>
            <a:endParaRPr/>
          </a:p>
        </p:txBody>
      </p:sp>
      <p:sp>
        <p:nvSpPr>
          <p:cNvPr id="270" name="Google Shape;270;p34"/>
          <p:cNvSpPr txBox="1">
            <a:spLocks noGrp="1"/>
          </p:cNvSpPr>
          <p:nvPr>
            <p:ph type="subTitle" idx="4"/>
          </p:nvPr>
        </p:nvSpPr>
        <p:spPr>
          <a:xfrm>
            <a:off x="3603000" y="2876550"/>
            <a:ext cx="1938000" cy="823800"/>
          </a:xfrm>
          <a:prstGeom prst="rect">
            <a:avLst/>
          </a:prstGeom>
        </p:spPr>
        <p:txBody>
          <a:bodyPr spcFirstLastPara="1" wrap="square" lIns="91425" tIns="91425" rIns="91425" bIns="91425" anchor="t" anchorCtr="0">
            <a:noAutofit/>
          </a:bodyPr>
          <a:lstStyle/>
          <a:p>
            <a:pPr marL="0" lvl="0" indent="0"/>
            <a:r>
              <a:rPr lang="en-US" dirty="0" smtClean="0"/>
              <a:t>Every individual is taking fundamental measures to decrease its effect.</a:t>
            </a:r>
            <a:endParaRPr/>
          </a:p>
        </p:txBody>
      </p:sp>
      <p:sp>
        <p:nvSpPr>
          <p:cNvPr id="272" name="Google Shape;272;p34"/>
          <p:cNvSpPr txBox="1">
            <a:spLocks noGrp="1"/>
          </p:cNvSpPr>
          <p:nvPr>
            <p:ph type="subTitle" idx="6"/>
          </p:nvPr>
        </p:nvSpPr>
        <p:spPr>
          <a:xfrm>
            <a:off x="5867400" y="2876550"/>
            <a:ext cx="2819400" cy="823800"/>
          </a:xfrm>
          <a:prstGeom prst="rect">
            <a:avLst/>
          </a:prstGeom>
        </p:spPr>
        <p:txBody>
          <a:bodyPr spcFirstLastPara="1" wrap="square" lIns="91425" tIns="91425" rIns="91425" bIns="91425" anchor="t" anchorCtr="0">
            <a:noAutofit/>
          </a:bodyPr>
          <a:lstStyle/>
          <a:p>
            <a:pPr marL="0" lvl="0" indent="0"/>
            <a:r>
              <a:rPr lang="en-US" dirty="0" smtClean="0"/>
              <a:t>Our project is to build an authentication system which would </a:t>
            </a:r>
            <a:r>
              <a:rPr lang="en-US" b="1" dirty="0" smtClean="0"/>
              <a:t>recognize</a:t>
            </a:r>
            <a:r>
              <a:rPr lang="en-US" dirty="0" smtClean="0"/>
              <a:t> face and </a:t>
            </a:r>
            <a:r>
              <a:rPr lang="en-US" b="1" dirty="0" smtClean="0"/>
              <a:t>detect</a:t>
            </a:r>
            <a:r>
              <a:rPr lang="en-US" dirty="0" smtClean="0"/>
              <a:t> whether a person on the camera is wearing a Face Mask or not and record the </a:t>
            </a:r>
            <a:r>
              <a:rPr lang="en-US" b="1" dirty="0" smtClean="0"/>
              <a:t>attendance</a:t>
            </a:r>
            <a:r>
              <a:rPr lang="en-US" dirty="0" smtClean="0"/>
              <a:t> only if the person wears mask.</a:t>
            </a:r>
            <a:endParaRPr/>
          </a:p>
        </p:txBody>
      </p:sp>
      <p:sp>
        <p:nvSpPr>
          <p:cNvPr id="273" name="Google Shape;273;p34"/>
          <p:cNvSpPr/>
          <p:nvPr/>
        </p:nvSpPr>
        <p:spPr>
          <a:xfrm>
            <a:off x="1577950" y="1733288"/>
            <a:ext cx="795000" cy="79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1754213" y="1910243"/>
            <a:ext cx="442485" cy="441088"/>
            <a:chOff x="6664394" y="3346974"/>
            <a:chExt cx="353113" cy="351998"/>
          </a:xfrm>
        </p:grpSpPr>
        <p:sp>
          <p:nvSpPr>
            <p:cNvPr id="275" name="Google Shape;275;p34"/>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4"/>
          <p:cNvSpPr/>
          <p:nvPr/>
        </p:nvSpPr>
        <p:spPr>
          <a:xfrm>
            <a:off x="4191000" y="1733275"/>
            <a:ext cx="795000" cy="79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p34"/>
          <p:cNvSpPr/>
          <p:nvPr/>
        </p:nvSpPr>
        <p:spPr>
          <a:xfrm>
            <a:off x="6771050" y="1733288"/>
            <a:ext cx="795000" cy="79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7;p34"/>
          <p:cNvGrpSpPr/>
          <p:nvPr/>
        </p:nvGrpSpPr>
        <p:grpSpPr>
          <a:xfrm>
            <a:off x="4343400" y="1902069"/>
            <a:ext cx="479536" cy="441081"/>
            <a:chOff x="6195998" y="1983102"/>
            <a:chExt cx="368308" cy="338746"/>
          </a:xfrm>
        </p:grpSpPr>
        <p:sp>
          <p:nvSpPr>
            <p:cNvPr id="29" name="Google Shape;288;p34"/>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9;p34"/>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p34"/>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281;p34"/>
          <p:cNvGrpSpPr/>
          <p:nvPr/>
        </p:nvGrpSpPr>
        <p:grpSpPr>
          <a:xfrm>
            <a:off x="7010400" y="1885950"/>
            <a:ext cx="349720" cy="441066"/>
            <a:chOff x="8010427" y="3348503"/>
            <a:chExt cx="278795" cy="351615"/>
          </a:xfrm>
        </p:grpSpPr>
        <p:sp>
          <p:nvSpPr>
            <p:cNvPr id="33" name="Google Shape;282;p34"/>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3;p34"/>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4;p34"/>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5;p34"/>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Rectangle 38"/>
          <p:cNvSpPr/>
          <p:nvPr/>
        </p:nvSpPr>
        <p:spPr>
          <a:xfrm>
            <a:off x="8001000" y="4705350"/>
            <a:ext cx="685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5284325" y="9901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MOTIVATION</a:t>
            </a:r>
            <a:endParaRPr/>
          </a:p>
        </p:txBody>
      </p:sp>
      <p:sp>
        <p:nvSpPr>
          <p:cNvPr id="258" name="Google Shape;258;p33"/>
          <p:cNvSpPr txBox="1">
            <a:spLocks noGrp="1"/>
          </p:cNvSpPr>
          <p:nvPr>
            <p:ph type="body" idx="1"/>
          </p:nvPr>
        </p:nvSpPr>
        <p:spPr>
          <a:xfrm>
            <a:off x="4800600" y="1824150"/>
            <a:ext cx="3962400" cy="2024400"/>
          </a:xfrm>
          <a:prstGeom prst="rect">
            <a:avLst/>
          </a:prstGeom>
        </p:spPr>
        <p:txBody>
          <a:bodyPr spcFirstLastPara="1" wrap="square" lIns="91425" tIns="91425" rIns="91425" bIns="91425" anchor="t" anchorCtr="0">
            <a:noAutofit/>
          </a:bodyPr>
          <a:lstStyle/>
          <a:p>
            <a:pPr marL="0" indent="0">
              <a:spcAft>
                <a:spcPts val="1600"/>
              </a:spcAft>
              <a:buFont typeface="Wingdings" pitchFamily="2" charset="2"/>
              <a:buChar char="Ø"/>
            </a:pPr>
            <a:r>
              <a:rPr lang="en-US" sz="1200" dirty="0" smtClean="0"/>
              <a:t>As the coronavirus is spreading rapidly, the World Health Organization has suggested to maintain social distance and to wear facemasks.</a:t>
            </a:r>
          </a:p>
          <a:p>
            <a:pPr marL="0" indent="0">
              <a:spcAft>
                <a:spcPts val="1600"/>
              </a:spcAft>
              <a:buFont typeface="Wingdings" pitchFamily="2" charset="2"/>
              <a:buChar char="Ø"/>
            </a:pPr>
            <a:r>
              <a:rPr lang="en-US" sz="1200" dirty="0" smtClean="0"/>
              <a:t>Also, cleaning and disinfecting touched surfaces lowered the chance of the virus spreading but didn’t solve the problem.</a:t>
            </a:r>
          </a:p>
          <a:p>
            <a:pPr marL="0" indent="0">
              <a:spcAft>
                <a:spcPts val="1600"/>
              </a:spcAft>
              <a:buFont typeface="Wingdings" pitchFamily="2" charset="2"/>
              <a:buChar char="Ø"/>
            </a:pPr>
            <a:r>
              <a:rPr lang="en-US" sz="1200" dirty="0" smtClean="0"/>
              <a:t>In support  of the ongoing fight against this infectious disease, we are motivated to generate new insights, by building touch-less attendance system for masked face recognition using deep learning techniques.</a:t>
            </a:r>
            <a:endParaRPr sz="1200"/>
          </a:p>
        </p:txBody>
      </p:sp>
      <p:pic>
        <p:nvPicPr>
          <p:cNvPr id="259" name="Google Shape;259;p33"/>
          <p:cNvPicPr preferRelativeResize="0"/>
          <p:nvPr/>
        </p:nvPicPr>
        <p:blipFill rotWithShape="1">
          <a:blip r:embed="rId3">
            <a:alphaModFix/>
          </a:blip>
          <a:srcRect l="3793" r="27107"/>
          <a:stretch/>
        </p:blipFill>
        <p:spPr>
          <a:xfrm>
            <a:off x="2952750" y="1731725"/>
            <a:ext cx="1571630" cy="3411780"/>
          </a:xfrm>
          <a:prstGeom prst="rect">
            <a:avLst/>
          </a:prstGeom>
          <a:noFill/>
          <a:ln>
            <a:noFill/>
          </a:ln>
        </p:spPr>
      </p:pic>
      <p:cxnSp>
        <p:nvCxnSpPr>
          <p:cNvPr id="260" name="Google Shape;260;p33"/>
          <p:cNvCxnSpPr/>
          <p:nvPr/>
        </p:nvCxnSpPr>
        <p:spPr>
          <a:xfrm rot="10800000">
            <a:off x="781100" y="4940300"/>
            <a:ext cx="8358300" cy="0"/>
          </a:xfrm>
          <a:prstGeom prst="straightConnector1">
            <a:avLst/>
          </a:prstGeom>
          <a:noFill/>
          <a:ln w="19050" cap="flat" cmpd="sng">
            <a:solidFill>
              <a:schemeClr val="accent1"/>
            </a:solidFill>
            <a:prstDash val="solid"/>
            <a:round/>
            <a:headEnd type="none" w="med" len="med"/>
            <a:tailEnd type="none" w="med" len="med"/>
          </a:ln>
        </p:spPr>
      </p:cxnSp>
      <p:pic>
        <p:nvPicPr>
          <p:cNvPr id="261" name="Google Shape;261;p33"/>
          <p:cNvPicPr preferRelativeResize="0"/>
          <p:nvPr/>
        </p:nvPicPr>
        <p:blipFill rotWithShape="1">
          <a:blip r:embed="rId4">
            <a:alphaModFix/>
          </a:blip>
          <a:srcRect l="13695" r="16715"/>
          <a:stretch/>
        </p:blipFill>
        <p:spPr>
          <a:xfrm>
            <a:off x="-49700" y="-47625"/>
            <a:ext cx="3002444" cy="28765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2"/>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OBJECTIVE</a:t>
            </a:r>
            <a:endParaRPr/>
          </a:p>
        </p:txBody>
      </p:sp>
      <p:sp>
        <p:nvSpPr>
          <p:cNvPr id="733" name="Google Shape;733;p42"/>
          <p:cNvSpPr txBox="1">
            <a:spLocks noGrp="1"/>
          </p:cNvSpPr>
          <p:nvPr>
            <p:ph type="subTitle" idx="1"/>
          </p:nvPr>
        </p:nvSpPr>
        <p:spPr>
          <a:xfrm>
            <a:off x="457200" y="2558450"/>
            <a:ext cx="5867400" cy="1384900"/>
          </a:xfrm>
          <a:prstGeom prst="rect">
            <a:avLst/>
          </a:prstGeom>
        </p:spPr>
        <p:txBody>
          <a:bodyPr spcFirstLastPara="1" wrap="square" lIns="91425" tIns="91425" rIns="91425" bIns="91425" anchor="t" anchorCtr="0">
            <a:noAutofit/>
          </a:bodyPr>
          <a:lstStyle/>
          <a:p>
            <a:pPr marL="0" lvl="0" indent="0">
              <a:buFont typeface="Wingdings" pitchFamily="2" charset="2"/>
              <a:buChar char="Ø"/>
            </a:pPr>
            <a:r>
              <a:rPr lang="en-US" dirty="0" smtClean="0"/>
              <a:t>A model is created using datasets with mask and without mask.</a:t>
            </a:r>
          </a:p>
          <a:p>
            <a:pPr marL="0" lvl="0" indent="0">
              <a:buFont typeface="Wingdings" pitchFamily="2" charset="2"/>
              <a:buChar char="Ø"/>
            </a:pPr>
            <a:r>
              <a:rPr lang="en-US" dirty="0" smtClean="0"/>
              <a:t>Two types of tests have been carried out, first one to identify person on camera with or without mask, second is to determine if it is able to recognize a person if he or she is wearing a mask. </a:t>
            </a:r>
          </a:p>
          <a:p>
            <a:pPr marL="0" lvl="0" indent="0">
              <a:buFont typeface="Wingdings" pitchFamily="2" charset="2"/>
              <a:buChar char="Ø"/>
            </a:pPr>
            <a:r>
              <a:rPr lang="en-US" dirty="0" smtClean="0"/>
              <a:t>The attendance will be recorded if the person wears a mask.</a:t>
            </a:r>
            <a:endParaRPr/>
          </a:p>
        </p:txBody>
      </p:sp>
      <p:sp>
        <p:nvSpPr>
          <p:cNvPr id="11" name="Rectangle 10"/>
          <p:cNvSpPr/>
          <p:nvPr/>
        </p:nvSpPr>
        <p:spPr>
          <a:xfrm>
            <a:off x="8001000" y="4629150"/>
            <a:ext cx="685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Karishma\Desktop\BEITSEM8\BE Project documentation\06_Face_Mask_Detection__1500_x_600_px.jpg"/>
          <p:cNvPicPr>
            <a:picLocks noChangeAspect="1" noChangeArrowheads="1"/>
          </p:cNvPicPr>
          <p:nvPr/>
        </p:nvPicPr>
        <p:blipFill>
          <a:blip r:embed="rId3"/>
          <a:srcRect/>
          <a:stretch>
            <a:fillRect/>
          </a:stretch>
        </p:blipFill>
        <p:spPr bwMode="auto">
          <a:xfrm>
            <a:off x="5410200" y="-19050"/>
            <a:ext cx="3733800" cy="211455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5"/>
          <p:cNvSpPr txBox="1">
            <a:spLocks noGrp="1"/>
          </p:cNvSpPr>
          <p:nvPr>
            <p:ph type="title" idx="2"/>
          </p:nvPr>
        </p:nvSpPr>
        <p:spPr>
          <a:xfrm>
            <a:off x="1921688" y="1703819"/>
            <a:ext cx="3546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2050" name="Picture 7" descr="IMG_20210425_151923"/>
          <p:cNvPicPr>
            <a:picLocks noChangeAspect="1" noChangeArrowheads="1"/>
          </p:cNvPicPr>
          <p:nvPr/>
        </p:nvPicPr>
        <p:blipFill>
          <a:blip r:embed="rId3"/>
          <a:srcRect/>
          <a:stretch>
            <a:fillRect/>
          </a:stretch>
        </p:blipFill>
        <p:spPr bwMode="auto">
          <a:xfrm>
            <a:off x="990600" y="209550"/>
            <a:ext cx="3382963" cy="4585158"/>
          </a:xfrm>
          <a:prstGeom prst="rect">
            <a:avLst/>
          </a:prstGeom>
          <a:noFill/>
          <a:ln w="9525">
            <a:noFill/>
            <a:miter lim="800000"/>
            <a:headEnd/>
            <a:tailEnd/>
          </a:ln>
        </p:spPr>
      </p:pic>
      <p:sp>
        <p:nvSpPr>
          <p:cNvPr id="6" name="Title 5"/>
          <p:cNvSpPr>
            <a:spLocks noGrp="1"/>
          </p:cNvSpPr>
          <p:nvPr>
            <p:ph type="title"/>
          </p:nvPr>
        </p:nvSpPr>
        <p:spPr>
          <a:xfrm>
            <a:off x="2376000" y="2303250"/>
            <a:ext cx="8520600" cy="841800"/>
          </a:xfrm>
        </p:spPr>
        <p:txBody>
          <a:bodyPr/>
          <a:lstStyle/>
          <a:p>
            <a:r>
              <a:rPr lang="en-US" dirty="0" smtClean="0">
                <a:solidFill>
                  <a:schemeClr val="bg1"/>
                </a:solidFill>
              </a:rPr>
              <a:t>FLOWCHART</a:t>
            </a: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body" idx="1"/>
          </p:nvPr>
        </p:nvSpPr>
        <p:spPr>
          <a:xfrm>
            <a:off x="705225" y="1166075"/>
            <a:ext cx="7138500" cy="3078900"/>
          </a:xfrm>
          <a:prstGeom prst="rect">
            <a:avLst/>
          </a:prstGeom>
        </p:spPr>
        <p:txBody>
          <a:bodyPr spcFirstLastPara="1" wrap="square" lIns="91425" tIns="91425" rIns="91425" bIns="91425" anchor="t" anchorCtr="0">
            <a:noAutofit/>
          </a:bodyPr>
          <a:lstStyle/>
          <a:p>
            <a:pPr marL="0" lvl="0" indent="0">
              <a:buSzPts val="1100"/>
              <a:buNone/>
            </a:pPr>
            <a:r>
              <a:rPr lang="en" dirty="0" smtClean="0">
                <a:solidFill>
                  <a:srgbClr val="000000"/>
                </a:solidFill>
                <a:latin typeface="Montserrat Light"/>
                <a:ea typeface="Montserrat Light"/>
                <a:cs typeface="Montserrat Light"/>
                <a:sym typeface="Montserrat Light"/>
              </a:rPr>
              <a:t>Phase 1: </a:t>
            </a:r>
            <a:r>
              <a:rPr lang="en-US" dirty="0" smtClean="0"/>
              <a:t>Train the dataset and build a model to recognize and detect face:</a:t>
            </a:r>
          </a:p>
          <a:p>
            <a:pPr>
              <a:buClr>
                <a:srgbClr val="000000"/>
              </a:buClr>
              <a:buFont typeface="Wingdings" pitchFamily="2" charset="2"/>
              <a:buChar char="Ø"/>
            </a:pPr>
            <a:r>
              <a:rPr lang="en-US" dirty="0" smtClean="0">
                <a:solidFill>
                  <a:srgbClr val="000000"/>
                </a:solidFill>
                <a:latin typeface="Montserrat Light"/>
                <a:ea typeface="Montserrat Light"/>
                <a:cs typeface="Montserrat Light"/>
                <a:sym typeface="Montserrat Light"/>
              </a:rPr>
              <a:t>The datasets with and without mask are collected.</a:t>
            </a:r>
          </a:p>
          <a:p>
            <a:pPr>
              <a:buClr>
                <a:srgbClr val="000000"/>
              </a:buClr>
              <a:buFont typeface="Wingdings" pitchFamily="2" charset="2"/>
              <a:buChar char="Ø"/>
            </a:pPr>
            <a:r>
              <a:rPr lang="en-US" dirty="0" smtClean="0">
                <a:solidFill>
                  <a:srgbClr val="000000"/>
                </a:solidFill>
                <a:latin typeface="Montserrat Light"/>
                <a:ea typeface="Montserrat Light"/>
                <a:cs typeface="Montserrat Light"/>
                <a:sym typeface="Montserrat Light"/>
              </a:rPr>
              <a:t>The first step is to discard the masked face region.</a:t>
            </a:r>
          </a:p>
          <a:p>
            <a:pPr>
              <a:buClr>
                <a:srgbClr val="000000"/>
              </a:buClr>
              <a:buFont typeface="Wingdings" pitchFamily="2" charset="2"/>
              <a:buChar char="Ø"/>
            </a:pPr>
            <a:r>
              <a:rPr lang="en-US" dirty="0" smtClean="0">
                <a:solidFill>
                  <a:srgbClr val="000000"/>
                </a:solidFill>
                <a:latin typeface="Montserrat Light"/>
                <a:ea typeface="Montserrat Light"/>
                <a:cs typeface="Montserrat Light"/>
                <a:sym typeface="Montserrat Light"/>
              </a:rPr>
              <a:t>Next, we apply pre-trained deep Convolutional neural networks (CNN) to extract the best features from the obtained regions (mostly eyes and forehead regions).</a:t>
            </a:r>
          </a:p>
          <a:p>
            <a:pPr>
              <a:buClr>
                <a:srgbClr val="000000"/>
              </a:buClr>
              <a:buFont typeface="Wingdings" pitchFamily="2" charset="2"/>
              <a:buChar char="Ø"/>
            </a:pPr>
            <a:r>
              <a:rPr lang="en-US" dirty="0" smtClean="0">
                <a:solidFill>
                  <a:srgbClr val="000000"/>
                </a:solidFill>
                <a:latin typeface="Montserrat Light"/>
                <a:ea typeface="Montserrat Light"/>
                <a:cs typeface="Montserrat Light"/>
                <a:sym typeface="Montserrat Light"/>
              </a:rPr>
              <a:t>Finally, Multilayer Perceptron (MLP) is applied for the classification process.</a:t>
            </a:r>
            <a:r>
              <a:rPr lang="en" dirty="0" smtClean="0">
                <a:solidFill>
                  <a:srgbClr val="000000"/>
                </a:solidFill>
                <a:latin typeface="Montserrat Light"/>
                <a:ea typeface="Montserrat Light"/>
                <a:cs typeface="Montserrat Light"/>
                <a:sym typeface="Montserrat Light"/>
              </a:rPr>
              <a:t> </a:t>
            </a:r>
          </a:p>
          <a:p>
            <a:pPr>
              <a:buClr>
                <a:srgbClr val="000000"/>
              </a:buClr>
              <a:buNone/>
            </a:pPr>
            <a:endParaRPr lang="en" dirty="0" smtClean="0">
              <a:solidFill>
                <a:srgbClr val="000000"/>
              </a:solidFill>
              <a:latin typeface="Montserrat Light"/>
              <a:ea typeface="Montserrat Light"/>
              <a:cs typeface="Montserrat Light"/>
              <a:sym typeface="Montserrat Light"/>
            </a:endParaRPr>
          </a:p>
          <a:p>
            <a:pPr marL="0" lvl="0" indent="0">
              <a:buSzPts val="1100"/>
              <a:buNone/>
            </a:pPr>
            <a:r>
              <a:rPr lang="en" dirty="0" smtClean="0">
                <a:solidFill>
                  <a:srgbClr val="000000"/>
                </a:solidFill>
                <a:latin typeface="Montserrat Light"/>
                <a:ea typeface="Montserrat Light"/>
                <a:cs typeface="Montserrat Light"/>
                <a:sym typeface="Montserrat Light"/>
              </a:rPr>
              <a:t>Phase 2: Apply the model and record the attendance</a:t>
            </a:r>
            <a:r>
              <a:rPr lang="en-US" dirty="0" smtClean="0"/>
              <a:t>:</a:t>
            </a:r>
          </a:p>
          <a:p>
            <a:pPr>
              <a:buClr>
                <a:srgbClr val="000000"/>
              </a:buClr>
              <a:buFont typeface="Wingdings" pitchFamily="2" charset="2"/>
              <a:buChar char="Ø"/>
            </a:pPr>
            <a:r>
              <a:rPr lang="en-US" dirty="0" smtClean="0"/>
              <a:t>Load the built model.</a:t>
            </a:r>
          </a:p>
          <a:p>
            <a:pPr>
              <a:buClr>
                <a:srgbClr val="000000"/>
              </a:buClr>
              <a:buFont typeface="Wingdings" pitchFamily="2" charset="2"/>
              <a:buChar char="Ø"/>
            </a:pPr>
            <a:r>
              <a:rPr lang="en-US" dirty="0" smtClean="0"/>
              <a:t>Cameras are switched on and the faces are detected using CV2.</a:t>
            </a:r>
          </a:p>
          <a:p>
            <a:pPr>
              <a:buFont typeface="Wingdings" pitchFamily="2" charset="2"/>
              <a:buChar char="Ø"/>
            </a:pPr>
            <a:r>
              <a:rPr lang="en-US" dirty="0" smtClean="0"/>
              <a:t>Extract Face </a:t>
            </a:r>
            <a:r>
              <a:rPr lang="en-US" dirty="0" smtClean="0"/>
              <a:t>ROI(Region of Interest) </a:t>
            </a:r>
            <a:r>
              <a:rPr lang="en-US" dirty="0" smtClean="0"/>
              <a:t>in camera video.</a:t>
            </a:r>
          </a:p>
          <a:p>
            <a:pPr>
              <a:buFont typeface="Wingdings" pitchFamily="2" charset="2"/>
              <a:buChar char="Ø"/>
            </a:pPr>
            <a:r>
              <a:rPr lang="en-US" dirty="0" smtClean="0"/>
              <a:t>Applying the built model to detect facemask and recognize face.</a:t>
            </a:r>
          </a:p>
          <a:p>
            <a:pPr>
              <a:buFont typeface="Wingdings" pitchFamily="2" charset="2"/>
              <a:buChar char="Ø"/>
            </a:pPr>
            <a:r>
              <a:rPr lang="en-US" dirty="0" smtClean="0"/>
              <a:t>When the mask is detected the input image will label 'Mask' as an output on top of the bounded box, but if the person is not wearing the mask then it will label 'No-Mask'.</a:t>
            </a:r>
          </a:p>
          <a:p>
            <a:pPr>
              <a:buFont typeface="Wingdings" pitchFamily="2" charset="2"/>
              <a:buChar char="Ø"/>
            </a:pPr>
            <a:r>
              <a:rPr lang="en-US" dirty="0" smtClean="0"/>
              <a:t>If it’s a match, the attendance will be recorded with name, timestamp and date.</a:t>
            </a:r>
          </a:p>
          <a:p>
            <a:pPr>
              <a:buFont typeface="Wingdings" pitchFamily="2" charset="2"/>
              <a:buChar char="Ø"/>
            </a:pPr>
            <a:endParaRPr lang="en-US" dirty="0" smtClean="0"/>
          </a:p>
          <a:p>
            <a:pPr>
              <a:buClr>
                <a:srgbClr val="000000"/>
              </a:buClr>
              <a:buFont typeface="Wingdings" pitchFamily="2" charset="2"/>
              <a:buChar char="Ø"/>
            </a:pPr>
            <a:endParaRPr lang="en-US" dirty="0" smtClean="0"/>
          </a:p>
        </p:txBody>
      </p:sp>
      <p:sp>
        <p:nvSpPr>
          <p:cNvPr id="231" name="Google Shape;231;p31"/>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EXPLANATION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6"/>
          <p:cNvSpPr txBox="1">
            <a:spLocks noGrp="1"/>
          </p:cNvSpPr>
          <p:nvPr>
            <p:ph type="body" idx="1"/>
          </p:nvPr>
        </p:nvSpPr>
        <p:spPr>
          <a:xfrm>
            <a:off x="2577375" y="1699975"/>
            <a:ext cx="4366800" cy="3071700"/>
          </a:xfrm>
          <a:prstGeom prst="rect">
            <a:avLst/>
          </a:prstGeom>
        </p:spPr>
        <p:txBody>
          <a:bodyPr spcFirstLastPara="1" wrap="square" lIns="91425" tIns="91425" rIns="91425" bIns="91425" anchor="t" anchorCtr="0">
            <a:noAutofit/>
          </a:bodyPr>
          <a:lstStyle/>
          <a:p>
            <a:pPr lvl="0"/>
            <a:r>
              <a:rPr lang="en-US" dirty="0" smtClean="0">
                <a:solidFill>
                  <a:schemeClr val="tx1"/>
                </a:solidFill>
                <a:uFill>
                  <a:noFill/>
                </a:uFill>
              </a:rPr>
              <a:t>Datasets are collected from Kaggle.</a:t>
            </a:r>
          </a:p>
          <a:p>
            <a:r>
              <a:rPr lang="en-US" dirty="0" smtClean="0">
                <a:solidFill>
                  <a:schemeClr val="tx1"/>
                </a:solidFill>
                <a:uFill>
                  <a:noFill/>
                </a:uFill>
              </a:rPr>
              <a:t>We have set constraints like single face and frontal view for high accuracy.</a:t>
            </a:r>
          </a:p>
          <a:p>
            <a:pPr lvl="0"/>
            <a:r>
              <a:rPr lang="en-US" dirty="0" smtClean="0">
                <a:solidFill>
                  <a:schemeClr val="tx1"/>
                </a:solidFill>
                <a:uFill>
                  <a:noFill/>
                </a:uFill>
              </a:rPr>
              <a:t>Two set of datasets composed of faces of various people from different parts of the world and of all age groups. </a:t>
            </a:r>
          </a:p>
          <a:p>
            <a:pPr fontAlgn="base"/>
            <a:r>
              <a:rPr lang="en-US" dirty="0" smtClean="0">
                <a:solidFill>
                  <a:schemeClr val="tx1"/>
                </a:solidFill>
              </a:rPr>
              <a:t>One set of dataset consists of faces of people with mask.</a:t>
            </a:r>
          </a:p>
          <a:p>
            <a:pPr fontAlgn="base"/>
            <a:r>
              <a:rPr lang="en-US" dirty="0" smtClean="0">
                <a:solidFill>
                  <a:schemeClr val="tx1"/>
                </a:solidFill>
              </a:rPr>
              <a:t>Other set of dataset consists of faces of same  people without mask.</a:t>
            </a:r>
          </a:p>
          <a:p>
            <a:pPr fontAlgn="base"/>
            <a:r>
              <a:rPr lang="en-US" dirty="0" smtClean="0">
                <a:solidFill>
                  <a:schemeClr val="tx1"/>
                </a:solidFill>
              </a:rPr>
              <a:t>All the images in dataset are renamed with proper labels.</a:t>
            </a:r>
          </a:p>
          <a:p>
            <a:pPr fontAlgn="base"/>
            <a:endParaRPr lang="en-US" dirty="0" smtClean="0">
              <a:solidFill>
                <a:schemeClr val="tx1"/>
              </a:solidFill>
            </a:endParaRPr>
          </a:p>
        </p:txBody>
      </p:sp>
      <p:sp>
        <p:nvSpPr>
          <p:cNvPr id="980" name="Google Shape;980;p56"/>
          <p:cNvSpPr txBox="1">
            <a:spLocks noGrp="1"/>
          </p:cNvSpPr>
          <p:nvPr>
            <p:ph type="title"/>
          </p:nvPr>
        </p:nvSpPr>
        <p:spPr>
          <a:xfrm>
            <a:off x="705222" y="445025"/>
            <a:ext cx="81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DATASETS</a:t>
            </a:r>
            <a:endParaRPr/>
          </a:p>
        </p:txBody>
      </p:sp>
    </p:spTree>
  </p:cSld>
  <p:clrMapOvr>
    <a:masterClrMapping/>
  </p:clrMapOvr>
</p:sld>
</file>

<file path=ppt/theme/theme1.xml><?xml version="1.0" encoding="utf-8"?>
<a:theme xmlns:a="http://schemas.openxmlformats.org/drawingml/2006/main" name="Coronavirus Clinical Case by Slidesgo">
  <a:themeElements>
    <a:clrScheme name="Simple Light">
      <a:dk1>
        <a:srgbClr val="000000"/>
      </a:dk1>
      <a:lt1>
        <a:srgbClr val="FFFFFF"/>
      </a:lt1>
      <a:dk2>
        <a:srgbClr val="595959"/>
      </a:dk2>
      <a:lt2>
        <a:srgbClr val="EEEEEE"/>
      </a:lt2>
      <a:accent1>
        <a:srgbClr val="467AF1"/>
      </a:accent1>
      <a:accent2>
        <a:srgbClr val="CCCCCC"/>
      </a:accent2>
      <a:accent3>
        <a:srgbClr val="A5D5FC"/>
      </a:accent3>
      <a:accent4>
        <a:srgbClr val="27BBFF"/>
      </a:accent4>
      <a:accent5>
        <a:srgbClr val="18379E"/>
      </a:accent5>
      <a:accent6>
        <a:srgbClr val="467AF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5285</TotalTime>
  <Words>702</Words>
  <PresentationFormat>On-screen Show (16:9)</PresentationFormat>
  <Paragraphs>123</Paragraphs>
  <Slides>20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Montserrat ExtraBold</vt:lpstr>
      <vt:lpstr>Montserrat</vt:lpstr>
      <vt:lpstr>新細明體</vt:lpstr>
      <vt:lpstr>맑은 고딕</vt:lpstr>
      <vt:lpstr>Wingdings</vt:lpstr>
      <vt:lpstr>Montserrat Light</vt:lpstr>
      <vt:lpstr>Coronavirus Clinical Case by Slidesgo</vt:lpstr>
      <vt:lpstr>MASKED FACE RECOGNITION BASED ATTENDANCE SYSTEM USING DEEP LEARNING</vt:lpstr>
      <vt:lpstr>MGM’S COLLEGE OF ENGINEERING AND TECHNOLOGY, NAVI MUMBAI (BEIT 2020-21)</vt:lpstr>
      <vt:lpstr>CONTENTS</vt:lpstr>
      <vt:lpstr>INTRODUCTION</vt:lpstr>
      <vt:lpstr>MOTIVATION</vt:lpstr>
      <vt:lpstr>OBJECTIVE</vt:lpstr>
      <vt:lpstr>01</vt:lpstr>
      <vt:lpstr>EXPLANATION</vt:lpstr>
      <vt:lpstr>DATASETS</vt:lpstr>
      <vt:lpstr>Slide 10</vt:lpstr>
      <vt:lpstr>Slide 11</vt:lpstr>
      <vt:lpstr>IMPLEMENTATION</vt:lpstr>
      <vt:lpstr>Training:     Testing:</vt:lpstr>
      <vt:lpstr>Slide 14</vt:lpstr>
      <vt:lpstr>Slide 15</vt:lpstr>
      <vt:lpstr>RESULTS</vt:lpstr>
      <vt:lpstr>RESULTS</vt:lpstr>
      <vt:lpstr>SOFTWARE DEVELOPMENT TOOLS </vt:lpstr>
      <vt:lpstr>CONCLUSION</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CLINICAL CASE</dc:title>
  <dc:creator>Karishma</dc:creator>
  <cp:lastModifiedBy>Windows User</cp:lastModifiedBy>
  <cp:revision>111</cp:revision>
  <dcterms:modified xsi:type="dcterms:W3CDTF">2021-05-27T16:40:00Z</dcterms:modified>
</cp:coreProperties>
</file>